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1"/>
  </p:handoutMasterIdLst>
  <p:sldIdLst>
    <p:sldId id="279" r:id="rId2"/>
    <p:sldId id="256" r:id="rId3"/>
    <p:sldId id="257" r:id="rId4"/>
    <p:sldId id="258" r:id="rId5"/>
    <p:sldId id="259" r:id="rId6"/>
    <p:sldId id="260" r:id="rId7"/>
    <p:sldId id="261" r:id="rId8"/>
    <p:sldId id="262" r:id="rId9"/>
    <p:sldId id="263" r:id="rId10"/>
    <p:sldId id="264" r:id="rId11"/>
    <p:sldId id="284" r:id="rId12"/>
    <p:sldId id="265" r:id="rId13"/>
    <p:sldId id="266" r:id="rId14"/>
    <p:sldId id="267" r:id="rId15"/>
    <p:sldId id="285" r:id="rId16"/>
    <p:sldId id="268" r:id="rId17"/>
    <p:sldId id="280" r:id="rId18"/>
    <p:sldId id="270" r:id="rId19"/>
    <p:sldId id="283" r:id="rId20"/>
    <p:sldId id="271" r:id="rId21"/>
    <p:sldId id="272" r:id="rId22"/>
    <p:sldId id="273" r:id="rId23"/>
    <p:sldId id="278" r:id="rId24"/>
    <p:sldId id="274" r:id="rId25"/>
    <p:sldId id="275" r:id="rId26"/>
    <p:sldId id="276" r:id="rId27"/>
    <p:sldId id="269" r:id="rId28"/>
    <p:sldId id="281" r:id="rId29"/>
    <p:sldId id="282" r:id="rId30"/>
  </p:sldIdLst>
  <p:sldSz cx="9144000" cy="6858000" type="screen4x3"/>
  <p:notesSz cx="7315200" cy="96012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FF6D"/>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209" autoAdjust="0"/>
    <p:restoredTop sz="94737" autoAdjust="0"/>
  </p:normalViewPr>
  <p:slideViewPr>
    <p:cSldViewPr showGuides="1">
      <p:cViewPr>
        <p:scale>
          <a:sx n="90" d="100"/>
          <a:sy n="90" d="100"/>
        </p:scale>
        <p:origin x="-678" y="318"/>
      </p:cViewPr>
      <p:guideLst>
        <p:guide orient="horz" pos="2024"/>
        <p:guide/>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0" d="100"/>
          <a:sy n="60" d="100"/>
        </p:scale>
        <p:origin x="-2538" y="-72"/>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David\Mis%20documentos\PLANEACION%20DAVID%202009\DESARROLLO%20INSTITUCIONAL\IRC%202009\graficas%20irc200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David\Mis%20documentos\PLANEACION%20DAVID%202009\DESARROLLO%20INSTITUCIONAL\IRC%202009\graficas%20irc200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MX"/>
  <c:chart>
    <c:title>
      <c:tx>
        <c:rich>
          <a:bodyPr/>
          <a:lstStyle/>
          <a:p>
            <a:pPr>
              <a:defRPr sz="1000"/>
            </a:pPr>
            <a:r>
              <a:rPr lang="es-MX" sz="1000"/>
              <a:t>Grado máximo de estudios</a:t>
            </a:r>
          </a:p>
          <a:p>
            <a:pPr>
              <a:defRPr sz="1000"/>
            </a:pPr>
            <a:r>
              <a:rPr lang="es-MX" sz="1000"/>
              <a:t>(Personal</a:t>
            </a:r>
            <a:r>
              <a:rPr lang="es-MX" sz="1000" baseline="0"/>
              <a:t> Docente)</a:t>
            </a:r>
            <a:endParaRPr lang="es-MX" sz="1000"/>
          </a:p>
        </c:rich>
      </c:tx>
      <c:layout/>
    </c:title>
    <c:view3D>
      <c:rAngAx val="1"/>
    </c:view3D>
    <c:plotArea>
      <c:layout/>
      <c:bar3DChart>
        <c:barDir val="col"/>
        <c:grouping val="clustered"/>
        <c:ser>
          <c:idx val="0"/>
          <c:order val="0"/>
          <c:tx>
            <c:strRef>
              <c:f>Hoja1!$A$2</c:f>
              <c:strCache>
                <c:ptCount val="1"/>
                <c:pt idx="0">
                  <c:v>Tiempo Completo</c:v>
                </c:pt>
              </c:strCache>
            </c:strRef>
          </c:tx>
          <c:cat>
            <c:strRef>
              <c:f>Hoja1!$B$1:$G$1</c:f>
              <c:strCache>
                <c:ptCount val="6"/>
                <c:pt idx="0">
                  <c:v>Licenciatura</c:v>
                </c:pt>
                <c:pt idx="1">
                  <c:v>Especialidad</c:v>
                </c:pt>
                <c:pt idx="2">
                  <c:v>Maestría c/grado</c:v>
                </c:pt>
                <c:pt idx="3">
                  <c:v>Maestría s/grado</c:v>
                </c:pt>
                <c:pt idx="4">
                  <c:v>Doctorado con grado</c:v>
                </c:pt>
                <c:pt idx="5">
                  <c:v>Doctorado sin grado</c:v>
                </c:pt>
              </c:strCache>
            </c:strRef>
          </c:cat>
          <c:val>
            <c:numRef>
              <c:f>Hoja1!$B$2:$G$2</c:f>
              <c:numCache>
                <c:formatCode>General</c:formatCode>
                <c:ptCount val="6"/>
                <c:pt idx="0">
                  <c:v>24</c:v>
                </c:pt>
                <c:pt idx="1">
                  <c:v>13</c:v>
                </c:pt>
                <c:pt idx="2">
                  <c:v>38</c:v>
                </c:pt>
                <c:pt idx="3">
                  <c:v>7</c:v>
                </c:pt>
                <c:pt idx="4">
                  <c:v>8</c:v>
                </c:pt>
                <c:pt idx="5">
                  <c:v>2</c:v>
                </c:pt>
              </c:numCache>
            </c:numRef>
          </c:val>
        </c:ser>
        <c:ser>
          <c:idx val="1"/>
          <c:order val="1"/>
          <c:tx>
            <c:strRef>
              <c:f>Hoja1!$A$3</c:f>
              <c:strCache>
                <c:ptCount val="1"/>
                <c:pt idx="0">
                  <c:v>3/4 Tiempo</c:v>
                </c:pt>
              </c:strCache>
            </c:strRef>
          </c:tx>
          <c:cat>
            <c:strRef>
              <c:f>Hoja1!$B$1:$G$1</c:f>
              <c:strCache>
                <c:ptCount val="6"/>
                <c:pt idx="0">
                  <c:v>Licenciatura</c:v>
                </c:pt>
                <c:pt idx="1">
                  <c:v>Especialidad</c:v>
                </c:pt>
                <c:pt idx="2">
                  <c:v>Maestría c/grado</c:v>
                </c:pt>
                <c:pt idx="3">
                  <c:v>Maestría s/grado</c:v>
                </c:pt>
                <c:pt idx="4">
                  <c:v>Doctorado con grado</c:v>
                </c:pt>
                <c:pt idx="5">
                  <c:v>Doctorado sin grado</c:v>
                </c:pt>
              </c:strCache>
            </c:strRef>
          </c:cat>
          <c:val>
            <c:numRef>
              <c:f>Hoja1!$B$3:$G$3</c:f>
              <c:numCache>
                <c:formatCode>General</c:formatCode>
                <c:ptCount val="6"/>
                <c:pt idx="0">
                  <c:v>3</c:v>
                </c:pt>
                <c:pt idx="1">
                  <c:v>2</c:v>
                </c:pt>
                <c:pt idx="2">
                  <c:v>1</c:v>
                </c:pt>
                <c:pt idx="3">
                  <c:v>0</c:v>
                </c:pt>
                <c:pt idx="4">
                  <c:v>0</c:v>
                </c:pt>
                <c:pt idx="5">
                  <c:v>0</c:v>
                </c:pt>
              </c:numCache>
            </c:numRef>
          </c:val>
        </c:ser>
        <c:ser>
          <c:idx val="2"/>
          <c:order val="2"/>
          <c:tx>
            <c:strRef>
              <c:f>Hoja1!$A$4</c:f>
              <c:strCache>
                <c:ptCount val="1"/>
                <c:pt idx="0">
                  <c:v>1/2 Tiempo</c:v>
                </c:pt>
              </c:strCache>
            </c:strRef>
          </c:tx>
          <c:cat>
            <c:strRef>
              <c:f>Hoja1!$B$1:$G$1</c:f>
              <c:strCache>
                <c:ptCount val="6"/>
                <c:pt idx="0">
                  <c:v>Licenciatura</c:v>
                </c:pt>
                <c:pt idx="1">
                  <c:v>Especialidad</c:v>
                </c:pt>
                <c:pt idx="2">
                  <c:v>Maestría c/grado</c:v>
                </c:pt>
                <c:pt idx="3">
                  <c:v>Maestría s/grado</c:v>
                </c:pt>
                <c:pt idx="4">
                  <c:v>Doctorado con grado</c:v>
                </c:pt>
                <c:pt idx="5">
                  <c:v>Doctorado sin grado</c:v>
                </c:pt>
              </c:strCache>
            </c:strRef>
          </c:cat>
          <c:val>
            <c:numRef>
              <c:f>Hoja1!$B$4:$G$4</c:f>
              <c:numCache>
                <c:formatCode>General</c:formatCode>
                <c:ptCount val="6"/>
                <c:pt idx="0">
                  <c:v>4</c:v>
                </c:pt>
                <c:pt idx="1">
                  <c:v>1</c:v>
                </c:pt>
                <c:pt idx="2">
                  <c:v>7</c:v>
                </c:pt>
                <c:pt idx="3">
                  <c:v>2</c:v>
                </c:pt>
                <c:pt idx="4">
                  <c:v>0</c:v>
                </c:pt>
                <c:pt idx="5">
                  <c:v>0</c:v>
                </c:pt>
              </c:numCache>
            </c:numRef>
          </c:val>
        </c:ser>
        <c:ser>
          <c:idx val="3"/>
          <c:order val="3"/>
          <c:tx>
            <c:strRef>
              <c:f>Hoja1!$A$5</c:f>
              <c:strCache>
                <c:ptCount val="1"/>
                <c:pt idx="0">
                  <c:v>Asignatura</c:v>
                </c:pt>
              </c:strCache>
            </c:strRef>
          </c:tx>
          <c:cat>
            <c:strRef>
              <c:f>Hoja1!$B$1:$G$1</c:f>
              <c:strCache>
                <c:ptCount val="6"/>
                <c:pt idx="0">
                  <c:v>Licenciatura</c:v>
                </c:pt>
                <c:pt idx="1">
                  <c:v>Especialidad</c:v>
                </c:pt>
                <c:pt idx="2">
                  <c:v>Maestría c/grado</c:v>
                </c:pt>
                <c:pt idx="3">
                  <c:v>Maestría s/grado</c:v>
                </c:pt>
                <c:pt idx="4">
                  <c:v>Doctorado con grado</c:v>
                </c:pt>
                <c:pt idx="5">
                  <c:v>Doctorado sin grado</c:v>
                </c:pt>
              </c:strCache>
            </c:strRef>
          </c:cat>
          <c:val>
            <c:numRef>
              <c:f>Hoja1!$B$5:$G$5</c:f>
              <c:numCache>
                <c:formatCode>General</c:formatCode>
                <c:ptCount val="6"/>
                <c:pt idx="0">
                  <c:v>17</c:v>
                </c:pt>
                <c:pt idx="1">
                  <c:v>6</c:v>
                </c:pt>
                <c:pt idx="2">
                  <c:v>11</c:v>
                </c:pt>
                <c:pt idx="3">
                  <c:v>3</c:v>
                </c:pt>
                <c:pt idx="4">
                  <c:v>0</c:v>
                </c:pt>
                <c:pt idx="5">
                  <c:v>0</c:v>
                </c:pt>
              </c:numCache>
            </c:numRef>
          </c:val>
        </c:ser>
        <c:shape val="cylinder"/>
        <c:axId val="56076928"/>
        <c:axId val="56095104"/>
        <c:axId val="0"/>
      </c:bar3DChart>
      <c:catAx>
        <c:axId val="56076928"/>
        <c:scaling>
          <c:orientation val="minMax"/>
        </c:scaling>
        <c:axPos val="b"/>
        <c:numFmt formatCode="General" sourceLinked="1"/>
        <c:majorTickMark val="none"/>
        <c:tickLblPos val="nextTo"/>
        <c:txPr>
          <a:bodyPr/>
          <a:lstStyle/>
          <a:p>
            <a:pPr>
              <a:defRPr sz="1000" baseline="0"/>
            </a:pPr>
            <a:endParaRPr lang="es-MX"/>
          </a:p>
        </c:txPr>
        <c:crossAx val="56095104"/>
        <c:crosses val="autoZero"/>
        <c:auto val="1"/>
        <c:lblAlgn val="ctr"/>
        <c:lblOffset val="100"/>
      </c:catAx>
      <c:valAx>
        <c:axId val="56095104"/>
        <c:scaling>
          <c:orientation val="minMax"/>
        </c:scaling>
        <c:axPos val="l"/>
        <c:majorGridlines/>
        <c:numFmt formatCode="General" sourceLinked="1"/>
        <c:majorTickMark val="none"/>
        <c:tickLblPos val="nextTo"/>
        <c:txPr>
          <a:bodyPr/>
          <a:lstStyle/>
          <a:p>
            <a:pPr>
              <a:defRPr sz="1000" baseline="0"/>
            </a:pPr>
            <a:endParaRPr lang="es-MX"/>
          </a:p>
        </c:txPr>
        <c:crossAx val="56076928"/>
        <c:crosses val="autoZero"/>
        <c:crossBetween val="between"/>
      </c:valAx>
    </c:plotArea>
    <c:legend>
      <c:legendPos val="b"/>
      <c:layout/>
      <c:txPr>
        <a:bodyPr/>
        <a:lstStyle/>
        <a:p>
          <a:pPr>
            <a:defRPr sz="1000" baseline="0"/>
          </a:pPr>
          <a:endParaRPr lang="es-MX"/>
        </a:p>
      </c:txPr>
    </c:legend>
    <c:plotVisOnly val="1"/>
  </c:chart>
  <c:txPr>
    <a:bodyPr/>
    <a:lstStyle/>
    <a:p>
      <a:pPr>
        <a:defRPr sz="1600">
          <a:latin typeface="EurekaSans-Light" pitchFamily="34" charset="0"/>
        </a:defRPr>
      </a:pPr>
      <a:endParaRPr lang="es-MX"/>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MX"/>
  <c:chart>
    <c:view3D>
      <c:rotX val="30"/>
      <c:perspective val="30"/>
    </c:view3D>
    <c:plotArea>
      <c:layout/>
      <c:pie3DChart>
        <c:varyColors val="1"/>
        <c:ser>
          <c:idx val="0"/>
          <c:order val="0"/>
          <c:dLbls>
            <c:txPr>
              <a:bodyPr/>
              <a:lstStyle/>
              <a:p>
                <a:pPr>
                  <a:defRPr sz="1200">
                    <a:latin typeface="EurekaSans-Light" pitchFamily="34" charset="0"/>
                  </a:defRPr>
                </a:pPr>
                <a:endParaRPr lang="es-MX"/>
              </a:p>
            </c:txPr>
            <c:showVal val="1"/>
            <c:showLeaderLines val="1"/>
          </c:dLbls>
          <c:cat>
            <c:strRef>
              <c:f>Hoja1!$A$8:$A$12</c:f>
              <c:strCache>
                <c:ptCount val="5"/>
                <c:pt idx="0">
                  <c:v>1000 Servicios Personales</c:v>
                </c:pt>
                <c:pt idx="1">
                  <c:v>2000 Materiales y Suministros</c:v>
                </c:pt>
                <c:pt idx="2">
                  <c:v>3000 Servicios Generales</c:v>
                </c:pt>
                <c:pt idx="3">
                  <c:v>5000 Bienes Muebles e Inmuebles</c:v>
                </c:pt>
                <c:pt idx="4">
                  <c:v>7000 Otras Erogaciones</c:v>
                </c:pt>
              </c:strCache>
            </c:strRef>
          </c:cat>
          <c:val>
            <c:numRef>
              <c:f>Hoja1!$B$8:$B$12</c:f>
              <c:numCache>
                <c:formatCode>_-"$"* #,##0.00_-;\-"$"* #,##0.00_-;_-"$"* "-"??_-;_-@_-</c:formatCode>
                <c:ptCount val="5"/>
                <c:pt idx="0">
                  <c:v>950583.75</c:v>
                </c:pt>
                <c:pt idx="1">
                  <c:v>4098514.12</c:v>
                </c:pt>
                <c:pt idx="2">
                  <c:v>3437027.01</c:v>
                </c:pt>
                <c:pt idx="3">
                  <c:v>318965.65999999986</c:v>
                </c:pt>
                <c:pt idx="4">
                  <c:v>750788.75</c:v>
                </c:pt>
              </c:numCache>
            </c:numRef>
          </c:val>
        </c:ser>
      </c:pie3DChart>
    </c:plotArea>
    <c:legend>
      <c:legendPos val="r"/>
      <c:layout/>
      <c:txPr>
        <a:bodyPr/>
        <a:lstStyle/>
        <a:p>
          <a:pPr>
            <a:defRPr>
              <a:latin typeface="EurekaSans-Light" pitchFamily="34" charset="0"/>
            </a:defRPr>
          </a:pPr>
          <a:endParaRPr lang="es-MX"/>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MX"/>
  <c:chart>
    <c:title>
      <c:tx>
        <c:rich>
          <a:bodyPr/>
          <a:lstStyle/>
          <a:p>
            <a:pPr>
              <a:defRPr sz="1000"/>
            </a:pPr>
            <a:r>
              <a:rPr lang="es-MX" sz="1000"/>
              <a:t>Grado máximo de estudios</a:t>
            </a:r>
          </a:p>
          <a:p>
            <a:pPr>
              <a:defRPr sz="1000"/>
            </a:pPr>
            <a:r>
              <a:rPr lang="es-MX" sz="1000"/>
              <a:t>(Personal</a:t>
            </a:r>
            <a:r>
              <a:rPr lang="es-MX" sz="1000" baseline="0"/>
              <a:t> Docente)</a:t>
            </a:r>
            <a:endParaRPr lang="es-MX" sz="1000"/>
          </a:p>
        </c:rich>
      </c:tx>
      <c:layout/>
    </c:title>
    <c:view3D>
      <c:rAngAx val="1"/>
    </c:view3D>
    <c:plotArea>
      <c:layout/>
      <c:bar3DChart>
        <c:barDir val="col"/>
        <c:grouping val="clustered"/>
        <c:ser>
          <c:idx val="0"/>
          <c:order val="0"/>
          <c:tx>
            <c:strRef>
              <c:f>Hoja1!$A$2</c:f>
              <c:strCache>
                <c:ptCount val="1"/>
                <c:pt idx="0">
                  <c:v>Tiempo Completo</c:v>
                </c:pt>
              </c:strCache>
            </c:strRef>
          </c:tx>
          <c:cat>
            <c:strRef>
              <c:f>Hoja1!$B$1:$G$1</c:f>
              <c:strCache>
                <c:ptCount val="6"/>
                <c:pt idx="0">
                  <c:v>Licenciatura</c:v>
                </c:pt>
                <c:pt idx="1">
                  <c:v>Especialidad</c:v>
                </c:pt>
                <c:pt idx="2">
                  <c:v>Maestría c/grado</c:v>
                </c:pt>
                <c:pt idx="3">
                  <c:v>Maestría s/grado</c:v>
                </c:pt>
                <c:pt idx="4">
                  <c:v>Doctorado con grado</c:v>
                </c:pt>
                <c:pt idx="5">
                  <c:v>Doctorado sin grado</c:v>
                </c:pt>
              </c:strCache>
            </c:strRef>
          </c:cat>
          <c:val>
            <c:numRef>
              <c:f>Hoja1!$B$2:$G$2</c:f>
              <c:numCache>
                <c:formatCode>General</c:formatCode>
                <c:ptCount val="6"/>
                <c:pt idx="0">
                  <c:v>24</c:v>
                </c:pt>
                <c:pt idx="1">
                  <c:v>13</c:v>
                </c:pt>
                <c:pt idx="2">
                  <c:v>38</c:v>
                </c:pt>
                <c:pt idx="3">
                  <c:v>7</c:v>
                </c:pt>
                <c:pt idx="4">
                  <c:v>8</c:v>
                </c:pt>
                <c:pt idx="5">
                  <c:v>2</c:v>
                </c:pt>
              </c:numCache>
            </c:numRef>
          </c:val>
        </c:ser>
        <c:ser>
          <c:idx val="1"/>
          <c:order val="1"/>
          <c:tx>
            <c:strRef>
              <c:f>Hoja1!$A$3</c:f>
              <c:strCache>
                <c:ptCount val="1"/>
                <c:pt idx="0">
                  <c:v>3/4 Tiempo</c:v>
                </c:pt>
              </c:strCache>
            </c:strRef>
          </c:tx>
          <c:cat>
            <c:strRef>
              <c:f>Hoja1!$B$1:$G$1</c:f>
              <c:strCache>
                <c:ptCount val="6"/>
                <c:pt idx="0">
                  <c:v>Licenciatura</c:v>
                </c:pt>
                <c:pt idx="1">
                  <c:v>Especialidad</c:v>
                </c:pt>
                <c:pt idx="2">
                  <c:v>Maestría c/grado</c:v>
                </c:pt>
                <c:pt idx="3">
                  <c:v>Maestría s/grado</c:v>
                </c:pt>
                <c:pt idx="4">
                  <c:v>Doctorado con grado</c:v>
                </c:pt>
                <c:pt idx="5">
                  <c:v>Doctorado sin grado</c:v>
                </c:pt>
              </c:strCache>
            </c:strRef>
          </c:cat>
          <c:val>
            <c:numRef>
              <c:f>Hoja1!$B$3:$G$3</c:f>
              <c:numCache>
                <c:formatCode>General</c:formatCode>
                <c:ptCount val="6"/>
                <c:pt idx="0">
                  <c:v>3</c:v>
                </c:pt>
                <c:pt idx="1">
                  <c:v>2</c:v>
                </c:pt>
                <c:pt idx="2">
                  <c:v>1</c:v>
                </c:pt>
                <c:pt idx="3">
                  <c:v>0</c:v>
                </c:pt>
                <c:pt idx="4">
                  <c:v>0</c:v>
                </c:pt>
                <c:pt idx="5">
                  <c:v>0</c:v>
                </c:pt>
              </c:numCache>
            </c:numRef>
          </c:val>
        </c:ser>
        <c:ser>
          <c:idx val="2"/>
          <c:order val="2"/>
          <c:tx>
            <c:strRef>
              <c:f>Hoja1!$A$4</c:f>
              <c:strCache>
                <c:ptCount val="1"/>
                <c:pt idx="0">
                  <c:v>1/2 Tiempo</c:v>
                </c:pt>
              </c:strCache>
            </c:strRef>
          </c:tx>
          <c:cat>
            <c:strRef>
              <c:f>Hoja1!$B$1:$G$1</c:f>
              <c:strCache>
                <c:ptCount val="6"/>
                <c:pt idx="0">
                  <c:v>Licenciatura</c:v>
                </c:pt>
                <c:pt idx="1">
                  <c:v>Especialidad</c:v>
                </c:pt>
                <c:pt idx="2">
                  <c:v>Maestría c/grado</c:v>
                </c:pt>
                <c:pt idx="3">
                  <c:v>Maestría s/grado</c:v>
                </c:pt>
                <c:pt idx="4">
                  <c:v>Doctorado con grado</c:v>
                </c:pt>
                <c:pt idx="5">
                  <c:v>Doctorado sin grado</c:v>
                </c:pt>
              </c:strCache>
            </c:strRef>
          </c:cat>
          <c:val>
            <c:numRef>
              <c:f>Hoja1!$B$4:$G$4</c:f>
              <c:numCache>
                <c:formatCode>General</c:formatCode>
                <c:ptCount val="6"/>
                <c:pt idx="0">
                  <c:v>4</c:v>
                </c:pt>
                <c:pt idx="1">
                  <c:v>1</c:v>
                </c:pt>
                <c:pt idx="2">
                  <c:v>7</c:v>
                </c:pt>
                <c:pt idx="3">
                  <c:v>2</c:v>
                </c:pt>
                <c:pt idx="4">
                  <c:v>0</c:v>
                </c:pt>
                <c:pt idx="5">
                  <c:v>0</c:v>
                </c:pt>
              </c:numCache>
            </c:numRef>
          </c:val>
        </c:ser>
        <c:ser>
          <c:idx val="3"/>
          <c:order val="3"/>
          <c:tx>
            <c:strRef>
              <c:f>Hoja1!$A$5</c:f>
              <c:strCache>
                <c:ptCount val="1"/>
                <c:pt idx="0">
                  <c:v>Asignatura</c:v>
                </c:pt>
              </c:strCache>
            </c:strRef>
          </c:tx>
          <c:cat>
            <c:strRef>
              <c:f>Hoja1!$B$1:$G$1</c:f>
              <c:strCache>
                <c:ptCount val="6"/>
                <c:pt idx="0">
                  <c:v>Licenciatura</c:v>
                </c:pt>
                <c:pt idx="1">
                  <c:v>Especialidad</c:v>
                </c:pt>
                <c:pt idx="2">
                  <c:v>Maestría c/grado</c:v>
                </c:pt>
                <c:pt idx="3">
                  <c:v>Maestría s/grado</c:v>
                </c:pt>
                <c:pt idx="4">
                  <c:v>Doctorado con grado</c:v>
                </c:pt>
                <c:pt idx="5">
                  <c:v>Doctorado sin grado</c:v>
                </c:pt>
              </c:strCache>
            </c:strRef>
          </c:cat>
          <c:val>
            <c:numRef>
              <c:f>Hoja1!$B$5:$G$5</c:f>
              <c:numCache>
                <c:formatCode>General</c:formatCode>
                <c:ptCount val="6"/>
                <c:pt idx="0">
                  <c:v>17</c:v>
                </c:pt>
                <c:pt idx="1">
                  <c:v>6</c:v>
                </c:pt>
                <c:pt idx="2">
                  <c:v>11</c:v>
                </c:pt>
                <c:pt idx="3">
                  <c:v>3</c:v>
                </c:pt>
                <c:pt idx="4">
                  <c:v>0</c:v>
                </c:pt>
                <c:pt idx="5">
                  <c:v>0</c:v>
                </c:pt>
              </c:numCache>
            </c:numRef>
          </c:val>
        </c:ser>
        <c:shape val="cylinder"/>
        <c:axId val="56936704"/>
        <c:axId val="56942592"/>
        <c:axId val="0"/>
      </c:bar3DChart>
      <c:catAx>
        <c:axId val="56936704"/>
        <c:scaling>
          <c:orientation val="minMax"/>
        </c:scaling>
        <c:axPos val="b"/>
        <c:numFmt formatCode="General" sourceLinked="1"/>
        <c:majorTickMark val="none"/>
        <c:tickLblPos val="nextTo"/>
        <c:txPr>
          <a:bodyPr/>
          <a:lstStyle/>
          <a:p>
            <a:pPr>
              <a:defRPr sz="1000" baseline="0"/>
            </a:pPr>
            <a:endParaRPr lang="es-MX"/>
          </a:p>
        </c:txPr>
        <c:crossAx val="56942592"/>
        <c:crosses val="autoZero"/>
        <c:auto val="1"/>
        <c:lblAlgn val="ctr"/>
        <c:lblOffset val="100"/>
      </c:catAx>
      <c:valAx>
        <c:axId val="56942592"/>
        <c:scaling>
          <c:orientation val="minMax"/>
        </c:scaling>
        <c:axPos val="l"/>
        <c:majorGridlines/>
        <c:numFmt formatCode="General" sourceLinked="1"/>
        <c:majorTickMark val="none"/>
        <c:tickLblPos val="nextTo"/>
        <c:txPr>
          <a:bodyPr/>
          <a:lstStyle/>
          <a:p>
            <a:pPr>
              <a:defRPr sz="1000" baseline="0"/>
            </a:pPr>
            <a:endParaRPr lang="es-MX"/>
          </a:p>
        </c:txPr>
        <c:crossAx val="56936704"/>
        <c:crosses val="autoZero"/>
        <c:crossBetween val="between"/>
      </c:valAx>
    </c:plotArea>
    <c:legend>
      <c:legendPos val="r"/>
      <c:layout/>
      <c:txPr>
        <a:bodyPr/>
        <a:lstStyle/>
        <a:p>
          <a:pPr>
            <a:defRPr sz="1000" baseline="0"/>
          </a:pPr>
          <a:endParaRPr lang="es-MX"/>
        </a:p>
      </c:txPr>
    </c:legend>
    <c:plotVisOnly val="1"/>
  </c:chart>
  <c:txPr>
    <a:bodyPr/>
    <a:lstStyle/>
    <a:p>
      <a:pPr>
        <a:defRPr sz="1600">
          <a:latin typeface="EurekaSans-Light" pitchFamily="34" charset="0"/>
        </a:defRPr>
      </a:pPr>
      <a:endParaRPr lang="es-MX"/>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2"/>
            <a:ext cx="3169920" cy="480060"/>
          </a:xfrm>
          <a:prstGeom prst="rect">
            <a:avLst/>
          </a:prstGeom>
        </p:spPr>
        <p:txBody>
          <a:bodyPr vert="horz" lIns="97041" tIns="48521" rIns="97041" bIns="48521" rtlCol="0"/>
          <a:lstStyle>
            <a:lvl1pPr algn="l">
              <a:defRPr sz="1300"/>
            </a:lvl1pPr>
          </a:lstStyle>
          <a:p>
            <a:endParaRPr lang="es-MX"/>
          </a:p>
        </p:txBody>
      </p:sp>
      <p:sp>
        <p:nvSpPr>
          <p:cNvPr id="3" name="2 Marcador de fecha"/>
          <p:cNvSpPr>
            <a:spLocks noGrp="1"/>
          </p:cNvSpPr>
          <p:nvPr>
            <p:ph type="dt" sz="quarter" idx="1"/>
          </p:nvPr>
        </p:nvSpPr>
        <p:spPr>
          <a:xfrm>
            <a:off x="4143587" y="2"/>
            <a:ext cx="3169920" cy="480060"/>
          </a:xfrm>
          <a:prstGeom prst="rect">
            <a:avLst/>
          </a:prstGeom>
        </p:spPr>
        <p:txBody>
          <a:bodyPr vert="horz" lIns="97041" tIns="48521" rIns="97041" bIns="48521" rtlCol="0"/>
          <a:lstStyle>
            <a:lvl1pPr algn="r">
              <a:defRPr sz="1300"/>
            </a:lvl1pPr>
          </a:lstStyle>
          <a:p>
            <a:fld id="{4874E964-B045-4DA0-8D9D-EE23F0878197}" type="datetimeFigureOut">
              <a:rPr lang="es-MX" smtClean="0"/>
              <a:pPr/>
              <a:t>15/02/2010</a:t>
            </a:fld>
            <a:endParaRPr lang="es-MX"/>
          </a:p>
        </p:txBody>
      </p:sp>
      <p:sp>
        <p:nvSpPr>
          <p:cNvPr id="4" name="3 Marcador de pie de página"/>
          <p:cNvSpPr>
            <a:spLocks noGrp="1"/>
          </p:cNvSpPr>
          <p:nvPr>
            <p:ph type="ftr" sz="quarter" idx="2"/>
          </p:nvPr>
        </p:nvSpPr>
        <p:spPr>
          <a:xfrm>
            <a:off x="0" y="9119475"/>
            <a:ext cx="3169920" cy="480060"/>
          </a:xfrm>
          <a:prstGeom prst="rect">
            <a:avLst/>
          </a:prstGeom>
        </p:spPr>
        <p:txBody>
          <a:bodyPr vert="horz" lIns="97041" tIns="48521" rIns="97041" bIns="48521" rtlCol="0" anchor="b"/>
          <a:lstStyle>
            <a:lvl1pPr algn="l">
              <a:defRPr sz="1300"/>
            </a:lvl1pPr>
          </a:lstStyle>
          <a:p>
            <a:endParaRPr lang="es-MX"/>
          </a:p>
        </p:txBody>
      </p:sp>
      <p:sp>
        <p:nvSpPr>
          <p:cNvPr id="5" name="4 Marcador de número de diapositiva"/>
          <p:cNvSpPr>
            <a:spLocks noGrp="1"/>
          </p:cNvSpPr>
          <p:nvPr>
            <p:ph type="sldNum" sz="quarter" idx="3"/>
          </p:nvPr>
        </p:nvSpPr>
        <p:spPr>
          <a:xfrm>
            <a:off x="4143587" y="9119475"/>
            <a:ext cx="3169920" cy="480060"/>
          </a:xfrm>
          <a:prstGeom prst="rect">
            <a:avLst/>
          </a:prstGeom>
        </p:spPr>
        <p:txBody>
          <a:bodyPr vert="horz" lIns="97041" tIns="48521" rIns="97041" bIns="48521" rtlCol="0" anchor="b"/>
          <a:lstStyle>
            <a:lvl1pPr algn="r">
              <a:defRPr sz="1300"/>
            </a:lvl1pPr>
          </a:lstStyle>
          <a:p>
            <a:fld id="{937DED3D-E2C7-41E2-89CB-61ACC02C0107}" type="slidenum">
              <a:rPr lang="es-MX" smtClean="0"/>
              <a:pPr/>
              <a:t>‹Nº›</a:t>
            </a:fld>
            <a:endParaRPr lang="es-MX"/>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2D80A332-510A-4663-AC6C-7C80320DE7D7}" type="datetimeFigureOut">
              <a:rPr lang="es-MX" smtClean="0"/>
              <a:pPr/>
              <a:t>15/02/2010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73D4333-F153-4D5B-ACA7-5C27B5C29753}"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2D80A332-510A-4663-AC6C-7C80320DE7D7}" type="datetimeFigureOut">
              <a:rPr lang="es-MX" smtClean="0"/>
              <a:pPr/>
              <a:t>15/02/2010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73D4333-F153-4D5B-ACA7-5C27B5C29753}"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2D80A332-510A-4663-AC6C-7C80320DE7D7}" type="datetimeFigureOut">
              <a:rPr lang="es-MX" smtClean="0"/>
              <a:pPr/>
              <a:t>15/02/2010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73D4333-F153-4D5B-ACA7-5C27B5C29753}"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2D80A332-510A-4663-AC6C-7C80320DE7D7}" type="datetimeFigureOut">
              <a:rPr lang="es-MX" smtClean="0"/>
              <a:pPr/>
              <a:t>15/02/2010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73D4333-F153-4D5B-ACA7-5C27B5C29753}"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D80A332-510A-4663-AC6C-7C80320DE7D7}" type="datetimeFigureOut">
              <a:rPr lang="es-MX" smtClean="0"/>
              <a:pPr/>
              <a:t>15/02/2010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73D4333-F153-4D5B-ACA7-5C27B5C29753}"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2D80A332-510A-4663-AC6C-7C80320DE7D7}" type="datetimeFigureOut">
              <a:rPr lang="es-MX" smtClean="0"/>
              <a:pPr/>
              <a:t>15/02/2010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73D4333-F153-4D5B-ACA7-5C27B5C29753}"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2D80A332-510A-4663-AC6C-7C80320DE7D7}" type="datetimeFigureOut">
              <a:rPr lang="es-MX" smtClean="0"/>
              <a:pPr/>
              <a:t>15/02/2010</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D73D4333-F153-4D5B-ACA7-5C27B5C29753}"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2D80A332-510A-4663-AC6C-7C80320DE7D7}" type="datetimeFigureOut">
              <a:rPr lang="es-MX" smtClean="0"/>
              <a:pPr/>
              <a:t>15/02/2010</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D73D4333-F153-4D5B-ACA7-5C27B5C29753}"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D80A332-510A-4663-AC6C-7C80320DE7D7}" type="datetimeFigureOut">
              <a:rPr lang="es-MX" smtClean="0"/>
              <a:pPr/>
              <a:t>15/02/2010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D73D4333-F153-4D5B-ACA7-5C27B5C29753}"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D80A332-510A-4663-AC6C-7C80320DE7D7}" type="datetimeFigureOut">
              <a:rPr lang="es-MX" smtClean="0"/>
              <a:pPr/>
              <a:t>15/02/2010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73D4333-F153-4D5B-ACA7-5C27B5C29753}"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D80A332-510A-4663-AC6C-7C80320DE7D7}" type="datetimeFigureOut">
              <a:rPr lang="es-MX" smtClean="0"/>
              <a:pPr/>
              <a:t>15/02/2010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73D4333-F153-4D5B-ACA7-5C27B5C29753}"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80A332-510A-4663-AC6C-7C80320DE7D7}" type="datetimeFigureOut">
              <a:rPr lang="es-MX" smtClean="0"/>
              <a:pPr/>
              <a:t>15/02/2010</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D4333-F153-4D5B-ACA7-5C27B5C29753}"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3.png"/><Relationship Id="rId7"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5.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5.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image" Target="../media/image5.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image" Target="../media/image5.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5.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3.png"/><Relationship Id="rId7"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5.jpe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5.jpe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5.jpe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5.jpe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3.png"/><Relationship Id="rId7"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tec_opc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Cinta perforada"/>
          <p:cNvSpPr/>
          <p:nvPr/>
        </p:nvSpPr>
        <p:spPr>
          <a:xfrm>
            <a:off x="3143240" y="571480"/>
            <a:ext cx="2786082" cy="6286520"/>
          </a:xfrm>
          <a:prstGeom prst="flowChartPunchedTap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18 Grupo"/>
          <p:cNvGrpSpPr/>
          <p:nvPr/>
        </p:nvGrpSpPr>
        <p:grpSpPr>
          <a:xfrm>
            <a:off x="0" y="0"/>
            <a:ext cx="9144032" cy="6858000"/>
            <a:chOff x="0" y="0"/>
            <a:chExt cx="9144032" cy="6858000"/>
          </a:xfrm>
        </p:grpSpPr>
        <p:grpSp>
          <p:nvGrpSpPr>
            <p:cNvPr id="3" name="15 Grupo"/>
            <p:cNvGrpSpPr/>
            <p:nvPr/>
          </p:nvGrpSpPr>
          <p:grpSpPr>
            <a:xfrm>
              <a:off x="0" y="0"/>
              <a:ext cx="9144032" cy="6858000"/>
              <a:chOff x="0" y="0"/>
              <a:chExt cx="9144032" cy="6858000"/>
            </a:xfrm>
          </p:grpSpPr>
          <p:sp>
            <p:nvSpPr>
              <p:cNvPr id="10" name="9 Rectángulo"/>
              <p:cNvSpPr/>
              <p:nvPr/>
            </p:nvSpPr>
            <p:spPr>
              <a:xfrm>
                <a:off x="0" y="1000108"/>
                <a:ext cx="571472" cy="5857892"/>
              </a:xfrm>
              <a:prstGeom prst="rect">
                <a:avLst/>
              </a:prstGeom>
              <a:solidFill>
                <a:srgbClr val="FFF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traso"/>
              <p:cNvSpPr/>
              <p:nvPr/>
            </p:nvSpPr>
            <p:spPr>
              <a:xfrm rot="10800000">
                <a:off x="142843" y="1000108"/>
                <a:ext cx="571504" cy="5643602"/>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p:cNvSpPr/>
              <p:nvPr/>
            </p:nvSpPr>
            <p:spPr>
              <a:xfrm>
                <a:off x="0" y="0"/>
                <a:ext cx="8786842" cy="7143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Picture 4" descr="POLITICA DE CALIDAD"/>
              <p:cNvPicPr>
                <a:picLocks noChangeAspect="1" noChangeArrowheads="1"/>
              </p:cNvPicPr>
              <p:nvPr/>
            </p:nvPicPr>
            <p:blipFill>
              <a:blip r:embed="rId2"/>
              <a:srcRect l="1539" t="16547" b="72656"/>
              <a:stretch>
                <a:fillRect/>
              </a:stretch>
            </p:blipFill>
            <p:spPr bwMode="auto">
              <a:xfrm>
                <a:off x="0" y="571480"/>
                <a:ext cx="9144000" cy="500066"/>
              </a:xfrm>
              <a:prstGeom prst="rect">
                <a:avLst/>
              </a:prstGeom>
              <a:noFill/>
              <a:ln w="9525">
                <a:noFill/>
                <a:miter lim="800000"/>
                <a:headEnd/>
                <a:tailEnd/>
              </a:ln>
            </p:spPr>
          </p:pic>
          <p:pic>
            <p:nvPicPr>
              <p:cNvPr id="4" name="3 Imagen" descr="Nueva imagen.png"/>
              <p:cNvPicPr>
                <a:picLocks noChangeAspect="1"/>
              </p:cNvPicPr>
              <p:nvPr/>
            </p:nvPicPr>
            <p:blipFill>
              <a:blip r:embed="rId3"/>
              <a:stretch>
                <a:fillRect/>
              </a:stretch>
            </p:blipFill>
            <p:spPr>
              <a:xfrm>
                <a:off x="7572396" y="71414"/>
                <a:ext cx="798165" cy="357190"/>
              </a:xfrm>
              <a:prstGeom prst="rect">
                <a:avLst/>
              </a:prstGeom>
            </p:spPr>
          </p:pic>
          <p:pic>
            <p:nvPicPr>
              <p:cNvPr id="5" name="4 Imagen" descr="logotec.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072330" y="71414"/>
                <a:ext cx="428628" cy="441487"/>
              </a:xfrm>
              <a:prstGeom prst="rect">
                <a:avLst/>
              </a:prstGeom>
            </p:spPr>
          </p:pic>
          <p:pic>
            <p:nvPicPr>
              <p:cNvPr id="6" name="5 Imagen"/>
              <p:cNvPicPr/>
              <p:nvPr/>
            </p:nvPicPr>
            <p:blipFill>
              <a:blip r:embed="rId5" cstate="print"/>
              <a:srcRect l="85156" t="40664"/>
              <a:stretch>
                <a:fillRect/>
              </a:stretch>
            </p:blipFill>
            <p:spPr bwMode="auto">
              <a:xfrm>
                <a:off x="8501090" y="0"/>
                <a:ext cx="642942" cy="857232"/>
              </a:xfrm>
              <a:prstGeom prst="rect">
                <a:avLst/>
              </a:prstGeom>
              <a:noFill/>
              <a:ln w="9525">
                <a:noFill/>
                <a:miter lim="800000"/>
                <a:headEnd/>
                <a:tailEnd/>
              </a:ln>
            </p:spPr>
          </p:pic>
          <p:sp>
            <p:nvSpPr>
              <p:cNvPr id="12" name="11 Rectángulo"/>
              <p:cNvSpPr/>
              <p:nvPr/>
            </p:nvSpPr>
            <p:spPr>
              <a:xfrm>
                <a:off x="0" y="6500834"/>
                <a:ext cx="9144000" cy="35716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CuadroTexto"/>
            <p:cNvSpPr txBox="1"/>
            <p:nvPr/>
          </p:nvSpPr>
          <p:spPr>
            <a:xfrm>
              <a:off x="6572264" y="6541778"/>
              <a:ext cx="2571768" cy="276999"/>
            </a:xfrm>
            <a:prstGeom prst="rect">
              <a:avLst/>
            </a:prstGeom>
            <a:noFill/>
          </p:spPr>
          <p:txBody>
            <a:bodyPr wrap="square" rtlCol="0">
              <a:spAutoFit/>
            </a:bodyPr>
            <a:lstStyle/>
            <a:p>
              <a:pPr algn="r"/>
              <a:r>
                <a:rPr lang="es-MX" sz="1200" b="1" dirty="0" smtClean="0">
                  <a:solidFill>
                    <a:schemeClr val="bg1"/>
                  </a:solidFill>
                  <a:latin typeface="EurekaSans-Light" pitchFamily="34" charset="0"/>
                </a:rPr>
                <a:t>Informe de Rendición de Cuentas 2009</a:t>
              </a:r>
              <a:endParaRPr lang="es-MX" sz="1200" b="1" dirty="0">
                <a:solidFill>
                  <a:schemeClr val="bg1"/>
                </a:solidFill>
                <a:latin typeface="EurekaSans-Light" pitchFamily="34" charset="0"/>
              </a:endParaRPr>
            </a:p>
          </p:txBody>
        </p:sp>
      </p:grpSp>
      <p:graphicFrame>
        <p:nvGraphicFramePr>
          <p:cNvPr id="18" name="17 Tabla"/>
          <p:cNvGraphicFramePr>
            <a:graphicFrameLocks noGrp="1"/>
          </p:cNvGraphicFramePr>
          <p:nvPr/>
        </p:nvGraphicFramePr>
        <p:xfrm>
          <a:off x="214282" y="1665075"/>
          <a:ext cx="5572164" cy="4558665"/>
        </p:xfrm>
        <a:graphic>
          <a:graphicData uri="http://schemas.openxmlformats.org/drawingml/2006/table">
            <a:tbl>
              <a:tblPr/>
              <a:tblGrid>
                <a:gridCol w="2143140"/>
                <a:gridCol w="1000132"/>
                <a:gridCol w="1214446"/>
                <a:gridCol w="1214446"/>
              </a:tblGrid>
              <a:tr h="200025">
                <a:tc>
                  <a:txBody>
                    <a:bodyPr/>
                    <a:lstStyle/>
                    <a:p>
                      <a:pPr algn="ctr" fontAlgn="ctr"/>
                      <a:r>
                        <a:rPr lang="es-MX" sz="1200" b="0" i="0" u="none" strike="noStrike" dirty="0">
                          <a:solidFill>
                            <a:srgbClr val="000000"/>
                          </a:solidFill>
                          <a:latin typeface="EurekaSans-Light"/>
                        </a:rPr>
                        <a:t>Nombre del curso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0" i="0" u="none" strike="noStrike" dirty="0">
                          <a:solidFill>
                            <a:srgbClr val="000000"/>
                          </a:solidFill>
                          <a:latin typeface="EurekaSans-Light"/>
                        </a:rPr>
                        <a:t>No. De Participantes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0" i="0" u="none" strike="noStrike">
                          <a:solidFill>
                            <a:srgbClr val="000000"/>
                          </a:solidFill>
                          <a:latin typeface="EurekaSans-Light"/>
                        </a:rPr>
                        <a:t>Área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0" i="0" u="none" strike="noStrike">
                          <a:solidFill>
                            <a:srgbClr val="000000"/>
                          </a:solidFill>
                          <a:latin typeface="EurekaSans-Light"/>
                        </a:rPr>
                        <a:t>Horas por curso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s-MX" sz="1200" b="0" i="0" u="none" strike="noStrike">
                          <a:solidFill>
                            <a:srgbClr val="000000"/>
                          </a:solidFill>
                          <a:latin typeface="EurekaSans-Light"/>
                        </a:rPr>
                        <a:t>DOCA 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200" b="0" i="0" u="none" strike="noStrike" dirty="0">
                          <a:solidFill>
                            <a:srgbClr val="000000"/>
                          </a:solidFill>
                          <a:latin typeface="EurekaSans-Light"/>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200" b="0" i="0" u="none" strike="noStrike">
                          <a:solidFill>
                            <a:srgbClr val="000000"/>
                          </a:solidFill>
                          <a:latin typeface="EurekaSans-Light"/>
                        </a:rPr>
                        <a:t>Todas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200" b="0" i="0" u="none" strike="noStrike">
                          <a:solidFill>
                            <a:srgbClr val="000000"/>
                          </a:solidFill>
                          <a:latin typeface="EurekaSans-Light"/>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s-MX" sz="1200" b="0" i="0" u="none" strike="noStrike">
                          <a:solidFill>
                            <a:srgbClr val="000000"/>
                          </a:solidFill>
                          <a:latin typeface="EurekaSans-Light"/>
                        </a:rPr>
                        <a:t>DOCA III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200" b="0" i="0" u="none" strike="noStrike" dirty="0">
                          <a:solidFill>
                            <a:srgbClr val="000000"/>
                          </a:solidFill>
                          <a:latin typeface="EurekaSans-Light"/>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200" b="0" i="0" u="none" strike="noStrike">
                          <a:solidFill>
                            <a:srgbClr val="000000"/>
                          </a:solidFill>
                          <a:latin typeface="EurekaSans-Light"/>
                        </a:rPr>
                        <a:t>Todas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200" b="0" i="0" u="none" strike="noStrike">
                          <a:solidFill>
                            <a:srgbClr val="000000"/>
                          </a:solidFill>
                          <a:latin typeface="EurekaSans-Light"/>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s-MX" sz="1200" b="0" i="0" u="none" strike="noStrike" dirty="0" smtClean="0">
                          <a:solidFill>
                            <a:srgbClr val="000000"/>
                          </a:solidFill>
                          <a:latin typeface="EurekaSans-Light"/>
                        </a:rPr>
                        <a:t>Tutorías </a:t>
                      </a:r>
                      <a:r>
                        <a:rPr lang="es-MX" sz="1200" b="0" i="0" u="none" strike="noStrike" dirty="0">
                          <a:solidFill>
                            <a:srgbClr val="000000"/>
                          </a:solidFill>
                          <a:latin typeface="EurekaSans-Light"/>
                        </a:rPr>
                        <a:t>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200" b="0" i="0" u="none" strike="noStrike" dirty="0">
                          <a:solidFill>
                            <a:srgbClr val="000000"/>
                          </a:solidFill>
                          <a:latin typeface="EurekaSans-Light"/>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200" b="0" i="0" u="none" strike="noStrike">
                          <a:solidFill>
                            <a:srgbClr val="000000"/>
                          </a:solidFill>
                          <a:latin typeface="EurekaSans-Light"/>
                        </a:rPr>
                        <a:t>Todas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200" b="0" i="0" u="none" strike="noStrike">
                          <a:solidFill>
                            <a:srgbClr val="000000"/>
                          </a:solidFill>
                          <a:latin typeface="EurekaSans-Light"/>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s-MX" sz="1200" b="0" i="0" u="none" strike="noStrike" dirty="0" smtClean="0">
                          <a:solidFill>
                            <a:srgbClr val="000000"/>
                          </a:solidFill>
                          <a:latin typeface="EurekaSans-Light"/>
                        </a:rPr>
                        <a:t>Tutorías </a:t>
                      </a:r>
                      <a:r>
                        <a:rPr lang="es-MX" sz="1200" b="0" i="0" u="none" strike="noStrike" dirty="0">
                          <a:solidFill>
                            <a:srgbClr val="000000"/>
                          </a:solidFill>
                          <a:latin typeface="EurekaSans-Light"/>
                        </a:rPr>
                        <a:t>III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200" b="0" i="0" u="none" strike="noStrike" dirty="0">
                          <a:solidFill>
                            <a:srgbClr val="000000"/>
                          </a:solidFill>
                          <a:latin typeface="EurekaSans-Light"/>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200" b="0" i="0" u="none" strike="noStrike">
                          <a:solidFill>
                            <a:srgbClr val="000000"/>
                          </a:solidFill>
                          <a:latin typeface="EurekaSans-Light"/>
                        </a:rPr>
                        <a:t>Todas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200" b="0" i="0" u="none" strike="noStrike">
                          <a:solidFill>
                            <a:srgbClr val="000000"/>
                          </a:solidFill>
                          <a:latin typeface="EurekaSans-Light"/>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s-MX" sz="1200" b="0" i="0" u="none" strike="noStrike" dirty="0">
                          <a:solidFill>
                            <a:srgbClr val="000000"/>
                          </a:solidFill>
                          <a:latin typeface="EurekaSans-Light"/>
                        </a:rPr>
                        <a:t>Manejo de la herramienta MOODLE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200" b="0" i="0" u="none" strike="noStrike" dirty="0">
                          <a:solidFill>
                            <a:srgbClr val="000000"/>
                          </a:solidFill>
                          <a:latin typeface="EurekaSans-Light"/>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200" b="0" i="0" u="none" strike="noStrike">
                          <a:solidFill>
                            <a:srgbClr val="000000"/>
                          </a:solidFill>
                          <a:latin typeface="EurekaSans-Light"/>
                        </a:rPr>
                        <a:t>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200" b="0" i="0" u="none" strike="noStrike">
                          <a:solidFill>
                            <a:srgbClr val="000000"/>
                          </a:solidFill>
                          <a:latin typeface="EurekaSans-Light"/>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s-MX" sz="1200" b="0" i="0" u="none" strike="noStrike" dirty="0">
                          <a:solidFill>
                            <a:srgbClr val="000000"/>
                          </a:solidFill>
                          <a:latin typeface="EurekaSans-Light"/>
                        </a:rPr>
                        <a:t>Taller de PHP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200" b="0" i="0" u="none" strike="noStrike" dirty="0">
                          <a:solidFill>
                            <a:srgbClr val="000000"/>
                          </a:solidFill>
                          <a:latin typeface="EurekaSans-Light"/>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200" b="0" i="0" u="none" strike="noStrike">
                          <a:solidFill>
                            <a:srgbClr val="000000"/>
                          </a:solidFill>
                          <a:latin typeface="EurekaSans-Light"/>
                        </a:rPr>
                        <a:t>I.S.C. y L.I.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200" b="0" i="0" u="none" strike="noStrike">
                          <a:solidFill>
                            <a:srgbClr val="000000"/>
                          </a:solidFill>
                          <a:latin typeface="EurekaSans-Light"/>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s-MX" sz="1200" b="0" i="0" u="none" strike="noStrike" dirty="0">
                          <a:solidFill>
                            <a:srgbClr val="000000"/>
                          </a:solidFill>
                          <a:latin typeface="EurekaSans-Light"/>
                        </a:rPr>
                        <a:t>Curso básico de la herramienta </a:t>
                      </a:r>
                      <a:r>
                        <a:rPr lang="es-MX" sz="1200" b="0" i="0" u="none" strike="noStrike" dirty="0" err="1">
                          <a:solidFill>
                            <a:srgbClr val="000000"/>
                          </a:solidFill>
                          <a:latin typeface="EurekaSans-Light"/>
                        </a:rPr>
                        <a:t>Moodle</a:t>
                      </a:r>
                      <a:endParaRPr lang="es-MX" sz="1200" b="0" i="0" u="none" strike="noStrike" dirty="0">
                        <a:solidFill>
                          <a:srgbClr val="000000"/>
                        </a:solidFill>
                        <a:latin typeface="EurekaSans-Ligh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200" b="0" i="0" u="none" strike="noStrike" dirty="0">
                          <a:solidFill>
                            <a:srgbClr val="000000"/>
                          </a:solidFill>
                          <a:latin typeface="EurekaSans-Light"/>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200" b="0" i="0" u="none" strike="noStrike">
                          <a:solidFill>
                            <a:srgbClr val="000000"/>
                          </a:solidFill>
                          <a:latin typeface="EurekaSans-Light"/>
                        </a:rPr>
                        <a:t>Todas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200" b="0" i="0" u="none" strike="noStrike">
                          <a:solidFill>
                            <a:srgbClr val="000000"/>
                          </a:solidFill>
                          <a:latin typeface="EurekaSans-Light"/>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1950">
                <a:tc>
                  <a:txBody>
                    <a:bodyPr/>
                    <a:lstStyle/>
                    <a:p>
                      <a:pPr algn="l" fontAlgn="ctr"/>
                      <a:r>
                        <a:rPr lang="es-MX" sz="1200" b="0" i="0" u="none" strike="noStrike" dirty="0">
                          <a:solidFill>
                            <a:srgbClr val="000000"/>
                          </a:solidFill>
                          <a:latin typeface="EurekaSans-Light"/>
                        </a:rPr>
                        <a:t>Curso Taller </a:t>
                      </a:r>
                      <a:r>
                        <a:rPr lang="es-MX" sz="1200" b="0" i="0" u="none" strike="noStrike" dirty="0" smtClean="0">
                          <a:solidFill>
                            <a:srgbClr val="000000"/>
                          </a:solidFill>
                          <a:latin typeface="EurekaSans-Light"/>
                        </a:rPr>
                        <a:t>Elaboración </a:t>
                      </a:r>
                      <a:r>
                        <a:rPr lang="es-MX" sz="1200" b="0" i="0" u="none" strike="noStrike" dirty="0">
                          <a:solidFill>
                            <a:srgbClr val="000000"/>
                          </a:solidFill>
                          <a:latin typeface="EurekaSans-Light"/>
                        </a:rPr>
                        <a:t>de programas de estudios basado en competencias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MX" sz="1200" b="0" i="0" u="none" strike="noStrike" dirty="0">
                          <a:solidFill>
                            <a:srgbClr val="000000"/>
                          </a:solidFill>
                          <a:latin typeface="EurekaSans-Light"/>
                        </a:rPr>
                        <a:t>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200" b="0" i="0" u="none" strike="noStrike">
                          <a:solidFill>
                            <a:srgbClr val="000000"/>
                          </a:solidFill>
                          <a:latin typeface="EurekaSans-Light"/>
                        </a:rPr>
                        <a:t>I.C.</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200" b="0" i="0" u="none" strike="noStrike">
                          <a:solidFill>
                            <a:srgbClr val="000000"/>
                          </a:solidFill>
                          <a:latin typeface="EurekaSans-Light"/>
                        </a:rPr>
                        <a:t>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s-MX" sz="1200" b="0" i="0" u="none" strike="noStrike" dirty="0">
                          <a:solidFill>
                            <a:srgbClr val="000000"/>
                          </a:solidFill>
                          <a:latin typeface="EurekaSans-Light"/>
                        </a:rPr>
                        <a:t>Aplicación de la herramienta </a:t>
                      </a:r>
                      <a:r>
                        <a:rPr lang="es-MX" sz="1200" b="0" i="0" u="none" strike="noStrike" dirty="0" err="1">
                          <a:solidFill>
                            <a:srgbClr val="000000"/>
                          </a:solidFill>
                          <a:latin typeface="EurekaSans-Light"/>
                        </a:rPr>
                        <a:t>Moodle</a:t>
                      </a:r>
                      <a:r>
                        <a:rPr lang="es-MX" sz="1200" b="0" i="0" u="none" strike="noStrike" dirty="0">
                          <a:solidFill>
                            <a:srgbClr val="000000"/>
                          </a:solidFill>
                          <a:latin typeface="EurekaSans-Ligh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200" b="0" i="0" u="none" strike="noStrike" dirty="0">
                          <a:solidFill>
                            <a:srgbClr val="000000"/>
                          </a:solidFill>
                          <a:latin typeface="EurekaSans-Light"/>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200" b="0" i="0" u="none" strike="noStrike">
                          <a:solidFill>
                            <a:srgbClr val="000000"/>
                          </a:solidFill>
                          <a:latin typeface="EurekaSans-Light"/>
                        </a:rPr>
                        <a:t>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200" b="0" i="0" u="none" strike="noStrike">
                          <a:solidFill>
                            <a:srgbClr val="000000"/>
                          </a:solidFill>
                          <a:latin typeface="EurekaSans-Light"/>
                        </a:rPr>
                        <a:t>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2425">
                <a:tc>
                  <a:txBody>
                    <a:bodyPr/>
                    <a:lstStyle/>
                    <a:p>
                      <a:pPr algn="l" fontAlgn="ctr"/>
                      <a:r>
                        <a:rPr lang="es-MX" sz="1200" b="0" i="0" u="none" strike="noStrike" dirty="0">
                          <a:solidFill>
                            <a:srgbClr val="000000"/>
                          </a:solidFill>
                          <a:latin typeface="EurekaSans-Light"/>
                        </a:rPr>
                        <a:t>Curso taller de </a:t>
                      </a:r>
                      <a:r>
                        <a:rPr lang="es-MX" sz="1200" b="0" i="0" u="none" strike="noStrike" dirty="0" smtClean="0">
                          <a:solidFill>
                            <a:srgbClr val="000000"/>
                          </a:solidFill>
                          <a:latin typeface="EurekaSans-Light"/>
                        </a:rPr>
                        <a:t>formación </a:t>
                      </a:r>
                      <a:r>
                        <a:rPr lang="es-MX" sz="1200" b="0" i="0" u="none" strike="noStrike" dirty="0">
                          <a:solidFill>
                            <a:srgbClr val="000000"/>
                          </a:solidFill>
                          <a:latin typeface="EurekaSans-Light"/>
                        </a:rPr>
                        <a:t>docente basado en competencias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200" b="0" i="0" u="none" strike="noStrike" dirty="0">
                          <a:solidFill>
                            <a:srgbClr val="000000"/>
                          </a:solidFill>
                          <a:latin typeface="EurekaSans-Light"/>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200" b="0" i="0" u="none" strike="noStrike">
                          <a:solidFill>
                            <a:srgbClr val="000000"/>
                          </a:solidFill>
                          <a:latin typeface="EurekaSans-Light"/>
                        </a:rPr>
                        <a:t>Todas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200" b="0" i="0" u="none" strike="noStrike">
                          <a:solidFill>
                            <a:srgbClr val="000000"/>
                          </a:solidFill>
                          <a:latin typeface="EurekaSans-Light"/>
                        </a:rPr>
                        <a:t>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0525">
                <a:tc>
                  <a:txBody>
                    <a:bodyPr/>
                    <a:lstStyle/>
                    <a:p>
                      <a:pPr algn="l" fontAlgn="ctr"/>
                      <a:r>
                        <a:rPr lang="es-MX" sz="1200" b="0" i="0" u="none" strike="noStrike" dirty="0">
                          <a:solidFill>
                            <a:srgbClr val="000000"/>
                          </a:solidFill>
                          <a:latin typeface="EurekaSans-Light"/>
                        </a:rPr>
                        <a:t>Taller de </a:t>
                      </a:r>
                      <a:r>
                        <a:rPr lang="es-MX" sz="1200" b="0" i="0" u="none" strike="noStrike" dirty="0" smtClean="0">
                          <a:solidFill>
                            <a:srgbClr val="000000"/>
                          </a:solidFill>
                          <a:latin typeface="EurekaSans-Light"/>
                        </a:rPr>
                        <a:t>acreditación </a:t>
                      </a:r>
                      <a:r>
                        <a:rPr lang="es-MX" sz="1200" b="0" i="0" u="none" strike="noStrike" dirty="0">
                          <a:solidFill>
                            <a:srgbClr val="000000"/>
                          </a:solidFill>
                          <a:latin typeface="EurekaSans-Light"/>
                        </a:rPr>
                        <a:t>de las carreras LC y LA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200" b="0" i="0" u="none" strike="noStrike" dirty="0">
                          <a:solidFill>
                            <a:srgbClr val="000000"/>
                          </a:solidFill>
                          <a:latin typeface="EurekaSans-Light"/>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200" b="0" i="0" u="none" strike="noStrike">
                          <a:solidFill>
                            <a:srgbClr val="000000"/>
                          </a:solidFill>
                          <a:latin typeface="EurekaSans-Light"/>
                        </a:rPr>
                        <a:t>L.C. y 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200" b="0" i="0" u="none" strike="noStrike">
                          <a:solidFill>
                            <a:srgbClr val="000000"/>
                          </a:solidFill>
                          <a:latin typeface="EurekaSans-Light"/>
                        </a:rPr>
                        <a:t>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850">
                <a:tc>
                  <a:txBody>
                    <a:bodyPr/>
                    <a:lstStyle/>
                    <a:p>
                      <a:pPr algn="l" fontAlgn="b"/>
                      <a:r>
                        <a:rPr lang="es-MX" sz="1200" b="0" i="0" u="none" strike="noStrike" dirty="0">
                          <a:solidFill>
                            <a:srgbClr val="000000"/>
                          </a:solidFill>
                          <a:latin typeface="EurekaSans-Light"/>
                        </a:rPr>
                        <a:t>Curso Taller </a:t>
                      </a:r>
                      <a:r>
                        <a:rPr lang="es-MX" sz="1200" b="0" i="0" u="none" strike="noStrike" dirty="0" smtClean="0">
                          <a:solidFill>
                            <a:srgbClr val="000000"/>
                          </a:solidFill>
                          <a:latin typeface="EurekaSans-Light"/>
                        </a:rPr>
                        <a:t>Formación </a:t>
                      </a:r>
                      <a:r>
                        <a:rPr lang="es-MX" sz="1200" b="0" i="0" u="none" strike="noStrike" dirty="0">
                          <a:solidFill>
                            <a:srgbClr val="000000"/>
                          </a:solidFill>
                          <a:latin typeface="EurekaSans-Light"/>
                        </a:rPr>
                        <a:t>docente basado en competencias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200" b="0" i="0" u="none" strike="noStrike" dirty="0">
                          <a:solidFill>
                            <a:srgbClr val="000000"/>
                          </a:solidFill>
                          <a:latin typeface="EurekaSans-Light"/>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200" b="0" i="0" u="none" strike="noStrike">
                          <a:solidFill>
                            <a:srgbClr val="000000"/>
                          </a:solidFill>
                          <a:latin typeface="EurekaSans-Light"/>
                        </a:rPr>
                        <a:t>Todas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200" b="0" i="0" u="none" strike="noStrike">
                          <a:solidFill>
                            <a:srgbClr val="000000"/>
                          </a:solidFill>
                          <a:latin typeface="EurekaSans-Light"/>
                        </a:rPr>
                        <a:t>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0050">
                <a:tc>
                  <a:txBody>
                    <a:bodyPr/>
                    <a:lstStyle/>
                    <a:p>
                      <a:pPr algn="l" fontAlgn="b"/>
                      <a:r>
                        <a:rPr lang="es-MX" sz="1200" b="0" i="0" u="none" strike="noStrike" dirty="0" smtClean="0">
                          <a:solidFill>
                            <a:srgbClr val="000000"/>
                          </a:solidFill>
                          <a:latin typeface="EurekaSans-Light"/>
                        </a:rPr>
                        <a:t>Creación </a:t>
                      </a:r>
                      <a:r>
                        <a:rPr lang="es-MX" sz="1200" b="0" i="0" u="none" strike="noStrike" dirty="0">
                          <a:solidFill>
                            <a:srgbClr val="000000"/>
                          </a:solidFill>
                          <a:latin typeface="EurekaSans-Light"/>
                        </a:rPr>
                        <a:t>de carpetas para la </a:t>
                      </a:r>
                      <a:r>
                        <a:rPr lang="es-MX" sz="1200" b="0" i="0" u="none" strike="noStrike" dirty="0" smtClean="0">
                          <a:solidFill>
                            <a:srgbClr val="000000"/>
                          </a:solidFill>
                          <a:latin typeface="EurekaSans-Light"/>
                        </a:rPr>
                        <a:t>acreditación </a:t>
                      </a:r>
                      <a:r>
                        <a:rPr lang="es-MX" sz="1200" b="0" i="0" u="none" strike="noStrike" dirty="0">
                          <a:solidFill>
                            <a:srgbClr val="000000"/>
                          </a:solidFill>
                          <a:latin typeface="EurekaSans-Light"/>
                        </a:rPr>
                        <a:t>de carreras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200" b="0" i="0" u="none" strike="noStrike" dirty="0">
                          <a:solidFill>
                            <a:srgbClr val="000000"/>
                          </a:solidFill>
                          <a:latin typeface="EurekaSans-Light"/>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200" b="0" i="0" u="none" strike="noStrike">
                          <a:solidFill>
                            <a:srgbClr val="000000"/>
                          </a:solidFill>
                          <a:latin typeface="EurekaSans-Light"/>
                        </a:rPr>
                        <a:t>I.S.C. y L.I.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200" b="0" i="0" u="none" strike="noStrike">
                          <a:solidFill>
                            <a:srgbClr val="000000"/>
                          </a:solidFill>
                          <a:latin typeface="EurekaSans-Light"/>
                        </a:rPr>
                        <a:t>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2425">
                <a:tc>
                  <a:txBody>
                    <a:bodyPr/>
                    <a:lstStyle/>
                    <a:p>
                      <a:pPr algn="l" fontAlgn="b"/>
                      <a:r>
                        <a:rPr lang="es-MX" sz="1200" b="0" i="0" u="none" strike="noStrike" dirty="0" smtClean="0">
                          <a:solidFill>
                            <a:srgbClr val="000000"/>
                          </a:solidFill>
                          <a:latin typeface="EurekaSans-Light"/>
                        </a:rPr>
                        <a:t>Introducción </a:t>
                      </a:r>
                      <a:r>
                        <a:rPr lang="es-MX" sz="1200" b="0" i="0" u="none" strike="noStrike" dirty="0">
                          <a:solidFill>
                            <a:srgbClr val="000000"/>
                          </a:solidFill>
                          <a:latin typeface="EurekaSans-Light"/>
                        </a:rPr>
                        <a:t>a las ciencias de polímeros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200" b="0" i="0" u="none" strike="noStrike" dirty="0">
                          <a:solidFill>
                            <a:srgbClr val="000000"/>
                          </a:solidFill>
                          <a:latin typeface="EurekaSans-Light"/>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200" b="0" i="0" u="none" strike="noStrike">
                          <a:solidFill>
                            <a:srgbClr val="000000"/>
                          </a:solidFill>
                          <a:latin typeface="EurekaSans-Light"/>
                        </a:rPr>
                        <a:t>MCA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200" b="0" i="0" u="none" strike="noStrike" dirty="0">
                          <a:solidFill>
                            <a:srgbClr val="000000"/>
                          </a:solidFill>
                          <a:latin typeface="EurekaSans-Light"/>
                        </a:rPr>
                        <a:t>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2425">
                <a:tc>
                  <a:txBody>
                    <a:bodyPr/>
                    <a:lstStyle/>
                    <a:p>
                      <a:pPr algn="l" fontAlgn="b"/>
                      <a:r>
                        <a:rPr lang="es-MX" sz="1200" b="0" i="0" u="none" strike="noStrike" dirty="0" smtClean="0">
                          <a:solidFill>
                            <a:srgbClr val="000000"/>
                          </a:solidFill>
                          <a:latin typeface="EurekaSans-Light"/>
                        </a:rPr>
                        <a:t>Total de docentes</a:t>
                      </a:r>
                      <a:r>
                        <a:rPr lang="es-MX" sz="1200" b="0" i="0" u="none" strike="noStrike" baseline="0" dirty="0" smtClean="0">
                          <a:solidFill>
                            <a:srgbClr val="000000"/>
                          </a:solidFill>
                          <a:latin typeface="EurekaSans-Light"/>
                        </a:rPr>
                        <a:t> atendidos</a:t>
                      </a:r>
                      <a:endParaRPr lang="es-MX" sz="1200" b="0" i="0" u="none" strike="noStrike" dirty="0">
                        <a:solidFill>
                          <a:srgbClr val="000000"/>
                        </a:solidFill>
                        <a:latin typeface="EurekaSans-Ligh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200" b="0" i="0" u="none" strike="noStrike" dirty="0" smtClean="0">
                          <a:solidFill>
                            <a:srgbClr val="000000"/>
                          </a:solidFill>
                          <a:latin typeface="EurekaSans-Light"/>
                        </a:rPr>
                        <a:t>271</a:t>
                      </a:r>
                      <a:endParaRPr lang="es-MX" sz="1200" b="0" i="0" u="none" strike="noStrike" dirty="0">
                        <a:solidFill>
                          <a:srgbClr val="000000"/>
                        </a:solidFill>
                        <a:latin typeface="EurekaSans-Ligh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1200" b="0" i="0" u="none" strike="noStrike" dirty="0">
                        <a:solidFill>
                          <a:srgbClr val="000000"/>
                        </a:solidFill>
                        <a:latin typeface="EurekaSans-Ligh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s-MX" sz="1200" b="0" i="0" u="none" strike="noStrike" dirty="0">
                        <a:solidFill>
                          <a:srgbClr val="000000"/>
                        </a:solidFill>
                        <a:latin typeface="EurekaSans-Light"/>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9" name="18 CuadroTexto"/>
          <p:cNvSpPr txBox="1"/>
          <p:nvPr/>
        </p:nvSpPr>
        <p:spPr>
          <a:xfrm>
            <a:off x="1357290" y="1214422"/>
            <a:ext cx="3429024" cy="307777"/>
          </a:xfrm>
          <a:prstGeom prst="rect">
            <a:avLst/>
          </a:prstGeom>
          <a:noFill/>
        </p:spPr>
        <p:txBody>
          <a:bodyPr wrap="square" rtlCol="0">
            <a:spAutoFit/>
          </a:bodyPr>
          <a:lstStyle/>
          <a:p>
            <a:pPr algn="ctr"/>
            <a:r>
              <a:rPr lang="es-MX" sz="1400" b="1" dirty="0" smtClean="0">
                <a:latin typeface="EurekaSans-Light" pitchFamily="34" charset="0"/>
              </a:rPr>
              <a:t>Cursos de actualización docente y profesional</a:t>
            </a:r>
            <a:endParaRPr lang="es-MX" sz="1400" b="1" dirty="0">
              <a:latin typeface="EurekaSans-Light" pitchFamily="34" charset="0"/>
            </a:endParaRPr>
          </a:p>
        </p:txBody>
      </p:sp>
      <p:sp>
        <p:nvSpPr>
          <p:cNvPr id="20" name="19 CuadroTexto"/>
          <p:cNvSpPr txBox="1"/>
          <p:nvPr/>
        </p:nvSpPr>
        <p:spPr>
          <a:xfrm>
            <a:off x="6000792" y="1142984"/>
            <a:ext cx="3143240" cy="5262979"/>
          </a:xfrm>
          <a:prstGeom prst="rect">
            <a:avLst/>
          </a:prstGeom>
          <a:noFill/>
        </p:spPr>
        <p:txBody>
          <a:bodyPr wrap="square" rtlCol="0">
            <a:spAutoFit/>
          </a:bodyPr>
          <a:lstStyle/>
          <a:p>
            <a:pPr algn="just"/>
            <a:r>
              <a:rPr lang="es-MX" sz="1200" b="1" dirty="0" smtClean="0">
                <a:latin typeface="EurekaSans-Light" pitchFamily="34" charset="0"/>
              </a:rPr>
              <a:t>Meta 31.</a:t>
            </a:r>
            <a:endParaRPr lang="es-MX" sz="1200" dirty="0" smtClean="0">
              <a:latin typeface="EurekaSans-Light" pitchFamily="34" charset="0"/>
            </a:endParaRPr>
          </a:p>
          <a:p>
            <a:pPr algn="just"/>
            <a:r>
              <a:rPr lang="es-MX" sz="1200" dirty="0" smtClean="0">
                <a:latin typeface="EurekaSans-Light" pitchFamily="34" charset="0"/>
              </a:rPr>
              <a:t>En el 2009, lograr que el Instituto Tecnológico cuente con un Cuerpo Académico consolidado.</a:t>
            </a:r>
          </a:p>
          <a:p>
            <a:pPr algn="just"/>
            <a:r>
              <a:rPr lang="es-MX" sz="1200" dirty="0" smtClean="0">
                <a:latin typeface="EurekaSans-Light" pitchFamily="34" charset="0"/>
              </a:rPr>
              <a:t> </a:t>
            </a:r>
          </a:p>
          <a:p>
            <a:pPr algn="just"/>
            <a:r>
              <a:rPr lang="es-MX" sz="1200" b="1" dirty="0" smtClean="0">
                <a:latin typeface="EurekaSans-Light" pitchFamily="34" charset="0"/>
              </a:rPr>
              <a:t>Alcance:</a:t>
            </a:r>
            <a:endParaRPr lang="es-MX" sz="1200" dirty="0" smtClean="0">
              <a:latin typeface="EurekaSans-Light" pitchFamily="34" charset="0"/>
            </a:endParaRPr>
          </a:p>
          <a:p>
            <a:pPr algn="just"/>
            <a:r>
              <a:rPr lang="es-MX" sz="1200" dirty="0" smtClean="0">
                <a:latin typeface="EurekaSans-Light" pitchFamily="34" charset="0"/>
              </a:rPr>
              <a:t>La investigación aplicada y desarrollo tecnológico son pilares esenciales en el progreso de nuestro país. En el 2009, el Instituto Tecnológico contó con un cuerpo académico denominado “Ciencia y Tecnología Alimentaria” integrado por 8 profesores investigadores, mismos que realizan  proyectos de investigación que atienden necesidades concretas del sector productivo y participan en programas de asesoría y consultoría a dicho sector.  Adicionalmente, atienden los Programas Educativos afines a su especialidad; el cuerpo académico esta consolidado, por lo que la meta se cumple al 100%.</a:t>
            </a:r>
          </a:p>
          <a:p>
            <a:pPr algn="just"/>
            <a:r>
              <a:rPr lang="es-MX" sz="1200" dirty="0" smtClean="0">
                <a:latin typeface="EurekaSans-Light" pitchFamily="34" charset="0"/>
              </a:rPr>
              <a:t> </a:t>
            </a:r>
          </a:p>
          <a:p>
            <a:pPr algn="just"/>
            <a:r>
              <a:rPr lang="es-MX" sz="1200" b="1" dirty="0" smtClean="0">
                <a:latin typeface="EurekaSans-Light" pitchFamily="34" charset="0"/>
              </a:rPr>
              <a:t>Meta 32.</a:t>
            </a:r>
            <a:endParaRPr lang="es-MX" sz="1200" dirty="0" smtClean="0">
              <a:latin typeface="EurekaSans-Light" pitchFamily="34" charset="0"/>
            </a:endParaRPr>
          </a:p>
          <a:p>
            <a:pPr algn="just"/>
            <a:r>
              <a:rPr lang="es-MX" sz="1200" dirty="0" smtClean="0">
                <a:latin typeface="EurekaSans-Light" pitchFamily="34" charset="0"/>
              </a:rPr>
              <a:t>Lograr en el 2009 que el 6% de los profesores del Instituto Tecnológico participen en redes de investigación.</a:t>
            </a:r>
          </a:p>
          <a:p>
            <a:pPr algn="just"/>
            <a:r>
              <a:rPr lang="es-MX" sz="1200" dirty="0" smtClean="0">
                <a:latin typeface="EurekaSans-Light" pitchFamily="34" charset="0"/>
              </a:rPr>
              <a:t> </a:t>
            </a:r>
          </a:p>
          <a:p>
            <a:pPr algn="just"/>
            <a:r>
              <a:rPr lang="es-MX" sz="1200" b="1" dirty="0" smtClean="0">
                <a:latin typeface="EurekaSans-Light" pitchFamily="34" charset="0"/>
              </a:rPr>
              <a:t>Alcance:</a:t>
            </a:r>
            <a:endParaRPr lang="es-MX" sz="1200" dirty="0" smtClean="0">
              <a:latin typeface="EurekaSans-Light" pitchFamily="34" charset="0"/>
            </a:endParaRPr>
          </a:p>
          <a:p>
            <a:pPr algn="just"/>
            <a:r>
              <a:rPr lang="es-MX" sz="1200" dirty="0" smtClean="0">
                <a:latin typeface="EurekaSans-Light" pitchFamily="34" charset="0"/>
              </a:rPr>
              <a:t>Se participó en una reunión de investigadores estando presente PROMEP, en la cual fueron entregadas las propuestas para la formación de redes de investigación académica.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Cinta perforada"/>
          <p:cNvSpPr/>
          <p:nvPr/>
        </p:nvSpPr>
        <p:spPr>
          <a:xfrm>
            <a:off x="3143240" y="571480"/>
            <a:ext cx="2786082" cy="6286520"/>
          </a:xfrm>
          <a:prstGeom prst="flowChartPunchedTap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18 Grupo"/>
          <p:cNvGrpSpPr/>
          <p:nvPr/>
        </p:nvGrpSpPr>
        <p:grpSpPr>
          <a:xfrm>
            <a:off x="0" y="0"/>
            <a:ext cx="9144032" cy="6858000"/>
            <a:chOff x="0" y="0"/>
            <a:chExt cx="9144032" cy="6858000"/>
          </a:xfrm>
        </p:grpSpPr>
        <p:grpSp>
          <p:nvGrpSpPr>
            <p:cNvPr id="3" name="15 Grupo"/>
            <p:cNvGrpSpPr/>
            <p:nvPr/>
          </p:nvGrpSpPr>
          <p:grpSpPr>
            <a:xfrm>
              <a:off x="0" y="0"/>
              <a:ext cx="9144032" cy="6858000"/>
              <a:chOff x="0" y="0"/>
              <a:chExt cx="9144032" cy="6858000"/>
            </a:xfrm>
          </p:grpSpPr>
          <p:sp>
            <p:nvSpPr>
              <p:cNvPr id="10" name="9 Rectángulo"/>
              <p:cNvSpPr/>
              <p:nvPr/>
            </p:nvSpPr>
            <p:spPr>
              <a:xfrm>
                <a:off x="0" y="1000108"/>
                <a:ext cx="571472" cy="5857892"/>
              </a:xfrm>
              <a:prstGeom prst="rect">
                <a:avLst/>
              </a:prstGeom>
              <a:solidFill>
                <a:srgbClr val="FFF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traso"/>
              <p:cNvSpPr/>
              <p:nvPr/>
            </p:nvSpPr>
            <p:spPr>
              <a:xfrm rot="10800000">
                <a:off x="142843" y="1000108"/>
                <a:ext cx="571504" cy="5643602"/>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p:cNvSpPr/>
              <p:nvPr/>
            </p:nvSpPr>
            <p:spPr>
              <a:xfrm>
                <a:off x="0" y="0"/>
                <a:ext cx="8786842" cy="7143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Picture 4" descr="POLITICA DE CALIDAD"/>
              <p:cNvPicPr>
                <a:picLocks noChangeAspect="1" noChangeArrowheads="1"/>
              </p:cNvPicPr>
              <p:nvPr/>
            </p:nvPicPr>
            <p:blipFill>
              <a:blip r:embed="rId2"/>
              <a:srcRect l="1539" t="16547" b="72656"/>
              <a:stretch>
                <a:fillRect/>
              </a:stretch>
            </p:blipFill>
            <p:spPr bwMode="auto">
              <a:xfrm>
                <a:off x="0" y="571480"/>
                <a:ext cx="9144000" cy="500066"/>
              </a:xfrm>
              <a:prstGeom prst="rect">
                <a:avLst/>
              </a:prstGeom>
              <a:noFill/>
              <a:ln w="9525">
                <a:noFill/>
                <a:miter lim="800000"/>
                <a:headEnd/>
                <a:tailEnd/>
              </a:ln>
            </p:spPr>
          </p:pic>
          <p:pic>
            <p:nvPicPr>
              <p:cNvPr id="4" name="3 Imagen" descr="Nueva imagen.png"/>
              <p:cNvPicPr>
                <a:picLocks noChangeAspect="1"/>
              </p:cNvPicPr>
              <p:nvPr/>
            </p:nvPicPr>
            <p:blipFill>
              <a:blip r:embed="rId3"/>
              <a:stretch>
                <a:fillRect/>
              </a:stretch>
            </p:blipFill>
            <p:spPr>
              <a:xfrm>
                <a:off x="7572396" y="71414"/>
                <a:ext cx="798165" cy="357190"/>
              </a:xfrm>
              <a:prstGeom prst="rect">
                <a:avLst/>
              </a:prstGeom>
            </p:spPr>
          </p:pic>
          <p:pic>
            <p:nvPicPr>
              <p:cNvPr id="5" name="4 Imagen" descr="logotec.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072330" y="71414"/>
                <a:ext cx="428628" cy="441487"/>
              </a:xfrm>
              <a:prstGeom prst="rect">
                <a:avLst/>
              </a:prstGeom>
            </p:spPr>
          </p:pic>
          <p:pic>
            <p:nvPicPr>
              <p:cNvPr id="6" name="5 Imagen"/>
              <p:cNvPicPr/>
              <p:nvPr/>
            </p:nvPicPr>
            <p:blipFill>
              <a:blip r:embed="rId5" cstate="print"/>
              <a:srcRect l="85156" t="40664"/>
              <a:stretch>
                <a:fillRect/>
              </a:stretch>
            </p:blipFill>
            <p:spPr bwMode="auto">
              <a:xfrm>
                <a:off x="8501090" y="0"/>
                <a:ext cx="642942" cy="857232"/>
              </a:xfrm>
              <a:prstGeom prst="rect">
                <a:avLst/>
              </a:prstGeom>
              <a:noFill/>
              <a:ln w="9525">
                <a:noFill/>
                <a:miter lim="800000"/>
                <a:headEnd/>
                <a:tailEnd/>
              </a:ln>
            </p:spPr>
          </p:pic>
          <p:sp>
            <p:nvSpPr>
              <p:cNvPr id="12" name="11 Rectángulo"/>
              <p:cNvSpPr/>
              <p:nvPr/>
            </p:nvSpPr>
            <p:spPr>
              <a:xfrm>
                <a:off x="0" y="6500834"/>
                <a:ext cx="9144000" cy="35716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CuadroTexto"/>
            <p:cNvSpPr txBox="1"/>
            <p:nvPr/>
          </p:nvSpPr>
          <p:spPr>
            <a:xfrm>
              <a:off x="6572264" y="6541778"/>
              <a:ext cx="2571768" cy="276999"/>
            </a:xfrm>
            <a:prstGeom prst="rect">
              <a:avLst/>
            </a:prstGeom>
            <a:noFill/>
          </p:spPr>
          <p:txBody>
            <a:bodyPr wrap="square" rtlCol="0">
              <a:spAutoFit/>
            </a:bodyPr>
            <a:lstStyle/>
            <a:p>
              <a:pPr algn="r"/>
              <a:r>
                <a:rPr lang="es-MX" sz="1200" b="1" dirty="0" smtClean="0">
                  <a:solidFill>
                    <a:schemeClr val="bg1"/>
                  </a:solidFill>
                  <a:latin typeface="EurekaSans-Light" pitchFamily="34" charset="0"/>
                </a:rPr>
                <a:t>Informe de Rendición de Cuentas 2009</a:t>
              </a:r>
              <a:endParaRPr lang="es-MX" sz="1200" b="1" dirty="0">
                <a:solidFill>
                  <a:schemeClr val="bg1"/>
                </a:solidFill>
                <a:latin typeface="EurekaSans-Light" pitchFamily="34" charset="0"/>
              </a:endParaRPr>
            </a:p>
          </p:txBody>
        </p:sp>
      </p:grpSp>
      <p:sp>
        <p:nvSpPr>
          <p:cNvPr id="21" name="20 CuadroTexto"/>
          <p:cNvSpPr txBox="1"/>
          <p:nvPr/>
        </p:nvSpPr>
        <p:spPr>
          <a:xfrm>
            <a:off x="5929322" y="4900396"/>
            <a:ext cx="3214678" cy="1600438"/>
          </a:xfrm>
          <a:prstGeom prst="rect">
            <a:avLst/>
          </a:prstGeom>
          <a:noFill/>
        </p:spPr>
        <p:txBody>
          <a:bodyPr wrap="square" rtlCol="0">
            <a:spAutoFit/>
          </a:bodyPr>
          <a:lstStyle/>
          <a:p>
            <a:pPr algn="just"/>
            <a:r>
              <a:rPr lang="es-MX" sz="1400" b="1" dirty="0" smtClean="0">
                <a:latin typeface="EurekaSans-Light" pitchFamily="34" charset="0"/>
              </a:rPr>
              <a:t>b) Proceso de Vinculación</a:t>
            </a:r>
          </a:p>
          <a:p>
            <a:pPr algn="just"/>
            <a:endParaRPr lang="es-MX" sz="1400" dirty="0" smtClean="0">
              <a:latin typeface="EurekaSans-Light" pitchFamily="34" charset="0"/>
            </a:endParaRPr>
          </a:p>
          <a:p>
            <a:pPr algn="just"/>
            <a:r>
              <a:rPr lang="es-MX" sz="1400" dirty="0" smtClean="0">
                <a:latin typeface="EurekaSans-Light" pitchFamily="34" charset="0"/>
              </a:rPr>
              <a:t>El </a:t>
            </a:r>
            <a:r>
              <a:rPr lang="es-MX" sz="1400" dirty="0" smtClean="0">
                <a:latin typeface="EurekaSans-Light" pitchFamily="34" charset="0"/>
              </a:rPr>
              <a:t>proceso de vinculación es parte fundamental en el logro de los objetivos y metas del Instituto Tecnológico de </a:t>
            </a:r>
            <a:r>
              <a:rPr lang="es-MX" sz="1400" dirty="0" err="1" smtClean="0">
                <a:latin typeface="EurekaSans-Light" pitchFamily="34" charset="0"/>
              </a:rPr>
              <a:t>Tuxtepec</a:t>
            </a:r>
            <a:r>
              <a:rPr lang="es-MX" sz="1400" dirty="0" smtClean="0">
                <a:latin typeface="EurekaSans-Light" pitchFamily="34" charset="0"/>
              </a:rPr>
              <a:t>, por lo que se mantiene una estrecha relación con el sector productivo e industrial de la región</a:t>
            </a:r>
            <a:r>
              <a:rPr lang="es-MX" sz="1400" dirty="0" smtClean="0">
                <a:latin typeface="EurekaSans-Light" pitchFamily="34" charset="0"/>
              </a:rPr>
              <a:t>.</a:t>
            </a:r>
            <a:endParaRPr lang="es-MX" sz="1400" dirty="0" smtClean="0">
              <a:latin typeface="EurekaSans-Light"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inta perforada"/>
          <p:cNvSpPr/>
          <p:nvPr/>
        </p:nvSpPr>
        <p:spPr>
          <a:xfrm>
            <a:off x="3143240" y="571480"/>
            <a:ext cx="2786082" cy="6286520"/>
          </a:xfrm>
          <a:prstGeom prst="flowChartPunchedTap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12 Grupo"/>
          <p:cNvGrpSpPr/>
          <p:nvPr/>
        </p:nvGrpSpPr>
        <p:grpSpPr>
          <a:xfrm>
            <a:off x="-32" y="0"/>
            <a:ext cx="9144064" cy="6858000"/>
            <a:chOff x="-32" y="0"/>
            <a:chExt cx="9144064" cy="6858000"/>
          </a:xfrm>
        </p:grpSpPr>
        <p:grpSp>
          <p:nvGrpSpPr>
            <p:cNvPr id="3" name="15 Grupo"/>
            <p:cNvGrpSpPr/>
            <p:nvPr/>
          </p:nvGrpSpPr>
          <p:grpSpPr>
            <a:xfrm>
              <a:off x="0" y="0"/>
              <a:ext cx="9144032" cy="6858000"/>
              <a:chOff x="0" y="0"/>
              <a:chExt cx="9144032" cy="6858000"/>
            </a:xfrm>
          </p:grpSpPr>
          <p:sp>
            <p:nvSpPr>
              <p:cNvPr id="10" name="9 Rectángulo"/>
              <p:cNvSpPr/>
              <p:nvPr/>
            </p:nvSpPr>
            <p:spPr>
              <a:xfrm>
                <a:off x="0" y="1000108"/>
                <a:ext cx="571472" cy="5857892"/>
              </a:xfrm>
              <a:prstGeom prst="rect">
                <a:avLst/>
              </a:prstGeom>
              <a:solidFill>
                <a:srgbClr val="FFF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traso"/>
              <p:cNvSpPr/>
              <p:nvPr/>
            </p:nvSpPr>
            <p:spPr>
              <a:xfrm rot="10800000">
                <a:off x="142843" y="1000108"/>
                <a:ext cx="571504" cy="5643602"/>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p:cNvSpPr/>
              <p:nvPr/>
            </p:nvSpPr>
            <p:spPr>
              <a:xfrm>
                <a:off x="0" y="0"/>
                <a:ext cx="8786842" cy="7143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Picture 4" descr="POLITICA DE CALIDAD"/>
              <p:cNvPicPr>
                <a:picLocks noChangeAspect="1" noChangeArrowheads="1"/>
              </p:cNvPicPr>
              <p:nvPr/>
            </p:nvPicPr>
            <p:blipFill>
              <a:blip r:embed="rId2"/>
              <a:srcRect l="1539" t="16547" b="72656"/>
              <a:stretch>
                <a:fillRect/>
              </a:stretch>
            </p:blipFill>
            <p:spPr bwMode="auto">
              <a:xfrm>
                <a:off x="0" y="571480"/>
                <a:ext cx="9144000" cy="500066"/>
              </a:xfrm>
              <a:prstGeom prst="rect">
                <a:avLst/>
              </a:prstGeom>
              <a:noFill/>
              <a:ln w="9525">
                <a:noFill/>
                <a:miter lim="800000"/>
                <a:headEnd/>
                <a:tailEnd/>
              </a:ln>
            </p:spPr>
          </p:pic>
          <p:pic>
            <p:nvPicPr>
              <p:cNvPr id="4" name="3 Imagen" descr="Nueva imagen.png"/>
              <p:cNvPicPr>
                <a:picLocks noChangeAspect="1"/>
              </p:cNvPicPr>
              <p:nvPr/>
            </p:nvPicPr>
            <p:blipFill>
              <a:blip r:embed="rId3"/>
              <a:stretch>
                <a:fillRect/>
              </a:stretch>
            </p:blipFill>
            <p:spPr>
              <a:xfrm>
                <a:off x="7572396" y="71414"/>
                <a:ext cx="798165" cy="357190"/>
              </a:xfrm>
              <a:prstGeom prst="rect">
                <a:avLst/>
              </a:prstGeom>
            </p:spPr>
          </p:pic>
          <p:pic>
            <p:nvPicPr>
              <p:cNvPr id="5" name="4 Imagen" descr="logotec.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072330" y="71414"/>
                <a:ext cx="428628" cy="441487"/>
              </a:xfrm>
              <a:prstGeom prst="rect">
                <a:avLst/>
              </a:prstGeom>
            </p:spPr>
          </p:pic>
          <p:pic>
            <p:nvPicPr>
              <p:cNvPr id="6" name="5 Imagen"/>
              <p:cNvPicPr/>
              <p:nvPr/>
            </p:nvPicPr>
            <p:blipFill>
              <a:blip r:embed="rId5" cstate="print"/>
              <a:srcRect l="85156" t="40664"/>
              <a:stretch>
                <a:fillRect/>
              </a:stretch>
            </p:blipFill>
            <p:spPr bwMode="auto">
              <a:xfrm>
                <a:off x="8501090" y="0"/>
                <a:ext cx="642942" cy="857232"/>
              </a:xfrm>
              <a:prstGeom prst="rect">
                <a:avLst/>
              </a:prstGeom>
              <a:noFill/>
              <a:ln w="9525">
                <a:noFill/>
                <a:miter lim="800000"/>
                <a:headEnd/>
                <a:tailEnd/>
              </a:ln>
            </p:spPr>
          </p:pic>
          <p:sp>
            <p:nvSpPr>
              <p:cNvPr id="12" name="11 Rectángulo"/>
              <p:cNvSpPr/>
              <p:nvPr/>
            </p:nvSpPr>
            <p:spPr>
              <a:xfrm>
                <a:off x="0" y="6500834"/>
                <a:ext cx="9144000" cy="35716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CuadroTexto"/>
            <p:cNvSpPr txBox="1"/>
            <p:nvPr/>
          </p:nvSpPr>
          <p:spPr>
            <a:xfrm>
              <a:off x="-32" y="6541778"/>
              <a:ext cx="2571768" cy="276999"/>
            </a:xfrm>
            <a:prstGeom prst="rect">
              <a:avLst/>
            </a:prstGeom>
            <a:noFill/>
          </p:spPr>
          <p:txBody>
            <a:bodyPr wrap="square" rtlCol="0">
              <a:spAutoFit/>
            </a:bodyPr>
            <a:lstStyle/>
            <a:p>
              <a:r>
                <a:rPr lang="es-MX" sz="1200" b="1" dirty="0" smtClean="0">
                  <a:solidFill>
                    <a:schemeClr val="bg1"/>
                  </a:solidFill>
                  <a:latin typeface="EurekaSans-Light" pitchFamily="34" charset="0"/>
                </a:rPr>
                <a:t>Informe de Rendición de Cuentas 2009</a:t>
              </a:r>
              <a:endParaRPr lang="es-MX" sz="1200" b="1" dirty="0">
                <a:solidFill>
                  <a:schemeClr val="bg1"/>
                </a:solidFill>
                <a:latin typeface="EurekaSans-Light" pitchFamily="34" charset="0"/>
              </a:endParaRPr>
            </a:p>
          </p:txBody>
        </p:sp>
      </p:grpSp>
      <p:sp>
        <p:nvSpPr>
          <p:cNvPr id="14" name="13 CuadroTexto"/>
          <p:cNvSpPr txBox="1"/>
          <p:nvPr/>
        </p:nvSpPr>
        <p:spPr>
          <a:xfrm>
            <a:off x="190532" y="1071546"/>
            <a:ext cx="2928958" cy="5478423"/>
          </a:xfrm>
          <a:prstGeom prst="rect">
            <a:avLst/>
          </a:prstGeom>
          <a:noFill/>
        </p:spPr>
        <p:txBody>
          <a:bodyPr wrap="square" rtlCol="0">
            <a:spAutoFit/>
          </a:bodyPr>
          <a:lstStyle/>
          <a:p>
            <a:pPr algn="just"/>
            <a:r>
              <a:rPr lang="es-MX" sz="1400" b="1" dirty="0" smtClean="0">
                <a:latin typeface="EurekaSans-Light" pitchFamily="34" charset="0"/>
              </a:rPr>
              <a:t>b)  Proceso de Vinculación</a:t>
            </a:r>
            <a:endParaRPr lang="es-MX" sz="1400" dirty="0" smtClean="0">
              <a:latin typeface="EurekaSans-Light" pitchFamily="34" charset="0"/>
            </a:endParaRPr>
          </a:p>
          <a:p>
            <a:pPr algn="just"/>
            <a:endParaRPr lang="es-MX" sz="1200" dirty="0" smtClean="0">
              <a:latin typeface="EurekaSans-Light" pitchFamily="34" charset="0"/>
            </a:endParaRPr>
          </a:p>
          <a:p>
            <a:pPr algn="just"/>
            <a:r>
              <a:rPr lang="es-MX" sz="1200" b="1" dirty="0" smtClean="0">
                <a:latin typeface="EurekaSans-Light" pitchFamily="34" charset="0"/>
              </a:rPr>
              <a:t>Meta 21.</a:t>
            </a:r>
            <a:endParaRPr lang="es-MX" sz="1200" dirty="0" smtClean="0">
              <a:latin typeface="EurekaSans-Light" pitchFamily="34" charset="0"/>
            </a:endParaRPr>
          </a:p>
          <a:p>
            <a:pPr algn="just"/>
            <a:r>
              <a:rPr lang="es-MX" sz="1200" dirty="0" smtClean="0">
                <a:latin typeface="EurekaSans-Light" pitchFamily="34" charset="0"/>
              </a:rPr>
              <a:t>En el 2009, lograr que 360 estudiantes realicen su servicio social en programas de interés público y desarrollo comunitario.</a:t>
            </a:r>
          </a:p>
          <a:p>
            <a:pPr algn="just"/>
            <a:r>
              <a:rPr lang="es-MX" sz="1200" dirty="0" smtClean="0">
                <a:latin typeface="EurekaSans-Light" pitchFamily="34" charset="0"/>
              </a:rPr>
              <a:t> </a:t>
            </a:r>
            <a:r>
              <a:rPr lang="es-MX" sz="1200" b="1" dirty="0" smtClean="0">
                <a:latin typeface="EurekaSans-Light" pitchFamily="34" charset="0"/>
              </a:rPr>
              <a:t>Alcance:</a:t>
            </a:r>
            <a:endParaRPr lang="es-MX" sz="1200" dirty="0" smtClean="0">
              <a:latin typeface="EurekaSans-Light" pitchFamily="34" charset="0"/>
            </a:endParaRPr>
          </a:p>
          <a:p>
            <a:pPr algn="just"/>
            <a:r>
              <a:rPr lang="es-MX" sz="1200" dirty="0" smtClean="0">
                <a:latin typeface="EurekaSans-Light" pitchFamily="34" charset="0"/>
              </a:rPr>
              <a:t>Durante el 2009, 227 estudiantes realizaron su servicio social acorde a la normatividad establecida, atendiendo a instituciones y programas de interés general y carácter público, logrando un 63% de eficiencia en el cumplimiento de esta meta.</a:t>
            </a:r>
          </a:p>
          <a:p>
            <a:pPr algn="just"/>
            <a:r>
              <a:rPr lang="es-MX" sz="1200" dirty="0" smtClean="0">
                <a:latin typeface="EurekaSans-Light" pitchFamily="34" charset="0"/>
              </a:rPr>
              <a:t> </a:t>
            </a:r>
          </a:p>
          <a:p>
            <a:pPr algn="just"/>
            <a:r>
              <a:rPr lang="es-MX" sz="1200" b="1" dirty="0" smtClean="0">
                <a:latin typeface="EurekaSans-Light" pitchFamily="34" charset="0"/>
              </a:rPr>
              <a:t>Meta 22.</a:t>
            </a:r>
            <a:endParaRPr lang="es-MX" sz="1200" dirty="0" smtClean="0">
              <a:latin typeface="EurekaSans-Light" pitchFamily="34" charset="0"/>
            </a:endParaRPr>
          </a:p>
          <a:p>
            <a:pPr algn="just"/>
            <a:r>
              <a:rPr lang="es-MX" sz="1200" dirty="0" smtClean="0">
                <a:latin typeface="EurekaSans-Light" pitchFamily="34" charset="0"/>
              </a:rPr>
              <a:t>En el 2009 el instituto tendrá conformado al 100% y en operación su consejo de vinculación.</a:t>
            </a:r>
          </a:p>
          <a:p>
            <a:pPr algn="just"/>
            <a:r>
              <a:rPr lang="es-MX" sz="1200" dirty="0" smtClean="0">
                <a:latin typeface="EurekaSans-Light" pitchFamily="34" charset="0"/>
              </a:rPr>
              <a:t> </a:t>
            </a:r>
            <a:r>
              <a:rPr lang="es-MX" sz="1200" b="1" dirty="0" smtClean="0">
                <a:latin typeface="EurekaSans-Light" pitchFamily="34" charset="0"/>
              </a:rPr>
              <a:t>Alcance:</a:t>
            </a:r>
            <a:endParaRPr lang="es-MX" sz="1200" dirty="0" smtClean="0">
              <a:latin typeface="EurekaSans-Light" pitchFamily="34" charset="0"/>
            </a:endParaRPr>
          </a:p>
          <a:p>
            <a:pPr algn="just"/>
            <a:r>
              <a:rPr lang="es-ES" sz="1200" dirty="0" smtClean="0">
                <a:latin typeface="EurekaSans-Light" pitchFamily="34" charset="0"/>
              </a:rPr>
              <a:t>El Consejo de Vinculación es un Órgano Colegiado constituido por personalidades de reconocido prestigio de la comunidad, de los sectores empresariales y autoridades de la Institución, siendo el objetivo principal coadyuvar en la aplicación de estrategias y políticas que permitan a la Institución lograr oportunidades de apoyo y recursos mediante la diversificación de las fuentes de financiamiento y la gestión de mecanismos e instancias permanentes de coordinación con los sectores del entorno, estableciéndose en el Instituto en febrero de 2008. </a:t>
            </a:r>
            <a:endParaRPr lang="es-MX" sz="1200" dirty="0">
              <a:latin typeface="EurekaSans-Light" pitchFamily="34" charset="0"/>
            </a:endParaRPr>
          </a:p>
        </p:txBody>
      </p:sp>
      <p:sp>
        <p:nvSpPr>
          <p:cNvPr id="18" name="17 CuadroTexto"/>
          <p:cNvSpPr txBox="1"/>
          <p:nvPr/>
        </p:nvSpPr>
        <p:spPr>
          <a:xfrm>
            <a:off x="6000792" y="1071546"/>
            <a:ext cx="3143240" cy="5078313"/>
          </a:xfrm>
          <a:prstGeom prst="rect">
            <a:avLst/>
          </a:prstGeom>
          <a:noFill/>
        </p:spPr>
        <p:txBody>
          <a:bodyPr wrap="square" rtlCol="0">
            <a:spAutoFit/>
          </a:bodyPr>
          <a:lstStyle/>
          <a:p>
            <a:pPr algn="just"/>
            <a:r>
              <a:rPr lang="es-ES" sz="1200" dirty="0" smtClean="0">
                <a:latin typeface="EurekaSans-Light" pitchFamily="34" charset="0"/>
              </a:rPr>
              <a:t>Como resultado de las sesiones realizadas durante el 2009, se inicia el segundo censo a las pequeñas y medianas empresas establecidas en la ciudad de </a:t>
            </a:r>
            <a:r>
              <a:rPr lang="es-ES" sz="1200" dirty="0" err="1" smtClean="0">
                <a:latin typeface="EurekaSans-Light" pitchFamily="34" charset="0"/>
              </a:rPr>
              <a:t>Tuxtepec</a:t>
            </a:r>
            <a:r>
              <a:rPr lang="es-ES" sz="1200" dirty="0" smtClean="0">
                <a:latin typeface="EurekaSans-Light" pitchFamily="34" charset="0"/>
              </a:rPr>
              <a:t>.</a:t>
            </a:r>
          </a:p>
          <a:p>
            <a:pPr algn="just"/>
            <a:endParaRPr lang="es-ES" sz="1200" dirty="0" smtClean="0">
              <a:latin typeface="EurekaSans-Light" pitchFamily="34" charset="0"/>
            </a:endParaRPr>
          </a:p>
          <a:p>
            <a:pPr algn="just"/>
            <a:r>
              <a:rPr lang="es-MX" sz="1200" b="1" dirty="0" smtClean="0">
                <a:latin typeface="EurekaSans-Light" pitchFamily="34" charset="0"/>
              </a:rPr>
              <a:t>Meta 24.</a:t>
            </a:r>
            <a:endParaRPr lang="es-MX" sz="1200" dirty="0" smtClean="0">
              <a:latin typeface="EurekaSans-Light" pitchFamily="34" charset="0"/>
            </a:endParaRPr>
          </a:p>
          <a:p>
            <a:pPr algn="just"/>
            <a:r>
              <a:rPr lang="es-MX" sz="1200" dirty="0" smtClean="0">
                <a:latin typeface="EurekaSans-Light" pitchFamily="34" charset="0"/>
              </a:rPr>
              <a:t>A partir del 2009, se operará el procedimiento Técnico-Administrativo para dar seguimiento al 12% de los egresados.</a:t>
            </a:r>
          </a:p>
          <a:p>
            <a:pPr algn="just"/>
            <a:r>
              <a:rPr lang="es-MX" sz="1200" dirty="0" smtClean="0">
                <a:latin typeface="EurekaSans-Light" pitchFamily="34" charset="0"/>
              </a:rPr>
              <a:t> </a:t>
            </a:r>
          </a:p>
          <a:p>
            <a:pPr algn="just"/>
            <a:r>
              <a:rPr lang="es-MX" sz="1200" b="1" dirty="0" smtClean="0">
                <a:latin typeface="EurekaSans-Light" pitchFamily="34" charset="0"/>
              </a:rPr>
              <a:t>Alcance:</a:t>
            </a:r>
            <a:endParaRPr lang="es-MX" sz="1200" dirty="0" smtClean="0">
              <a:latin typeface="EurekaSans-Light" pitchFamily="34" charset="0"/>
            </a:endParaRPr>
          </a:p>
          <a:p>
            <a:pPr algn="just"/>
            <a:r>
              <a:rPr lang="es-MX" sz="1200" dirty="0" smtClean="0">
                <a:latin typeface="EurekaSans-Light" pitchFamily="34" charset="0"/>
              </a:rPr>
              <a:t>Como parte del procedimiento técnico administrativo para dar seguimiento a los egresados del Instituto, durante el 2009 se aplicaron 1030 encuestas, mismas que reflejan la localización y el desempeño profesional en los diferentes sectores en los que laboran nuestros egresados, logrando el seguimiento a un 14% de los mismos.</a:t>
            </a:r>
          </a:p>
          <a:p>
            <a:pPr algn="just"/>
            <a:endParaRPr lang="es-MX" sz="1200" dirty="0" smtClean="0">
              <a:latin typeface="EurekaSans-Light" pitchFamily="34" charset="0"/>
            </a:endParaRPr>
          </a:p>
          <a:p>
            <a:pPr algn="just"/>
            <a:r>
              <a:rPr lang="es-MX" sz="1200" b="1" dirty="0" smtClean="0">
                <a:latin typeface="EurekaSans-Light" pitchFamily="34" charset="0"/>
              </a:rPr>
              <a:t>Meta 25.</a:t>
            </a:r>
            <a:endParaRPr lang="es-MX" sz="1200" dirty="0" smtClean="0">
              <a:latin typeface="EurekaSans-Light" pitchFamily="34" charset="0"/>
            </a:endParaRPr>
          </a:p>
          <a:p>
            <a:pPr algn="just"/>
            <a:r>
              <a:rPr lang="es-MX" sz="1200" dirty="0" smtClean="0">
                <a:latin typeface="EurekaSans-Light" pitchFamily="34" charset="0"/>
              </a:rPr>
              <a:t>En el 2009, obtener un registro de propiedad intelectual.</a:t>
            </a:r>
          </a:p>
          <a:p>
            <a:pPr algn="just"/>
            <a:r>
              <a:rPr lang="es-MX" sz="1200" dirty="0" smtClean="0">
                <a:latin typeface="EurekaSans-Light" pitchFamily="34" charset="0"/>
              </a:rPr>
              <a:t> </a:t>
            </a:r>
          </a:p>
          <a:p>
            <a:pPr algn="just"/>
            <a:r>
              <a:rPr lang="es-MX" sz="1200" b="1" dirty="0" smtClean="0">
                <a:latin typeface="EurekaSans-Light" pitchFamily="34" charset="0"/>
              </a:rPr>
              <a:t>Alcance:</a:t>
            </a:r>
            <a:endParaRPr lang="es-MX" sz="1200" dirty="0" smtClean="0">
              <a:latin typeface="EurekaSans-Light" pitchFamily="34" charset="0"/>
            </a:endParaRPr>
          </a:p>
          <a:p>
            <a:pPr algn="just"/>
            <a:r>
              <a:rPr lang="es-MX" sz="1200" dirty="0" smtClean="0">
                <a:latin typeface="EurekaSans-Light" pitchFamily="34" charset="0"/>
              </a:rPr>
              <a:t>Derivado de la poca participación en los eventos de creatividad y emprendedores, y la falta de desarrollo tecnológico dentro de la Institución en el 2009 no se logró esta meta.</a:t>
            </a:r>
            <a:endParaRPr lang="es-MX" sz="1200" dirty="0">
              <a:latin typeface="EurekaSans-Light" pitchFamily="34" charset="0"/>
            </a:endParaRPr>
          </a:p>
        </p:txBody>
      </p:sp>
      <p:pic>
        <p:nvPicPr>
          <p:cNvPr id="16" name="15 Imagen" descr="5 reunion de l consejo de vinculacion  10  11 09 029.jpg"/>
          <p:cNvPicPr>
            <a:picLocks noChangeAspect="1"/>
          </p:cNvPicPr>
          <p:nvPr/>
        </p:nvPicPr>
        <p:blipFill>
          <a:blip r:embed="rId6" cstate="print"/>
          <a:stretch>
            <a:fillRect/>
          </a:stretch>
        </p:blipFill>
        <p:spPr>
          <a:xfrm rot="1571208">
            <a:off x="3324241" y="3979464"/>
            <a:ext cx="2500330" cy="2048032"/>
          </a:xfrm>
          <a:prstGeom prst="rect">
            <a:avLst/>
          </a:prstGeom>
          <a:effectLst>
            <a:softEdge rad="317500"/>
          </a:effectLst>
        </p:spPr>
      </p:pic>
      <p:pic>
        <p:nvPicPr>
          <p:cNvPr id="20" name="19 Imagen" descr="5 reunion de l consejo de vinculacion  10  11 09 030.jpg"/>
          <p:cNvPicPr>
            <a:picLocks noChangeAspect="1"/>
          </p:cNvPicPr>
          <p:nvPr/>
        </p:nvPicPr>
        <p:blipFill>
          <a:blip r:embed="rId7" cstate="print"/>
          <a:stretch>
            <a:fillRect/>
          </a:stretch>
        </p:blipFill>
        <p:spPr>
          <a:xfrm rot="19899190">
            <a:off x="3242276" y="1398020"/>
            <a:ext cx="2571768" cy="2113490"/>
          </a:xfrm>
          <a:prstGeom prst="rect">
            <a:avLst/>
          </a:prstGeom>
          <a:effectLst>
            <a:softEdge rad="317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inta perforada"/>
          <p:cNvSpPr/>
          <p:nvPr/>
        </p:nvSpPr>
        <p:spPr>
          <a:xfrm>
            <a:off x="3143240" y="571480"/>
            <a:ext cx="2786082" cy="6286520"/>
          </a:xfrm>
          <a:prstGeom prst="flowChartPunchedTap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18 Grupo"/>
          <p:cNvGrpSpPr/>
          <p:nvPr/>
        </p:nvGrpSpPr>
        <p:grpSpPr>
          <a:xfrm>
            <a:off x="0" y="0"/>
            <a:ext cx="9144032" cy="6858000"/>
            <a:chOff x="0" y="0"/>
            <a:chExt cx="9144032" cy="6858000"/>
          </a:xfrm>
        </p:grpSpPr>
        <p:grpSp>
          <p:nvGrpSpPr>
            <p:cNvPr id="3" name="15 Grupo"/>
            <p:cNvGrpSpPr/>
            <p:nvPr/>
          </p:nvGrpSpPr>
          <p:grpSpPr>
            <a:xfrm>
              <a:off x="0" y="0"/>
              <a:ext cx="9144032" cy="6858000"/>
              <a:chOff x="0" y="0"/>
              <a:chExt cx="9144032" cy="6858000"/>
            </a:xfrm>
          </p:grpSpPr>
          <p:sp>
            <p:nvSpPr>
              <p:cNvPr id="10" name="9 Rectángulo"/>
              <p:cNvSpPr/>
              <p:nvPr/>
            </p:nvSpPr>
            <p:spPr>
              <a:xfrm>
                <a:off x="0" y="1000108"/>
                <a:ext cx="571472" cy="5857892"/>
              </a:xfrm>
              <a:prstGeom prst="rect">
                <a:avLst/>
              </a:prstGeom>
              <a:solidFill>
                <a:srgbClr val="FFF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traso"/>
              <p:cNvSpPr/>
              <p:nvPr/>
            </p:nvSpPr>
            <p:spPr>
              <a:xfrm rot="10800000">
                <a:off x="142843" y="1000108"/>
                <a:ext cx="571504" cy="5643602"/>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p:cNvSpPr/>
              <p:nvPr/>
            </p:nvSpPr>
            <p:spPr>
              <a:xfrm>
                <a:off x="0" y="0"/>
                <a:ext cx="8786842" cy="7143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Picture 4" descr="POLITICA DE CALIDAD"/>
              <p:cNvPicPr>
                <a:picLocks noChangeAspect="1" noChangeArrowheads="1"/>
              </p:cNvPicPr>
              <p:nvPr/>
            </p:nvPicPr>
            <p:blipFill>
              <a:blip r:embed="rId2"/>
              <a:srcRect l="1539" t="16547" b="72656"/>
              <a:stretch>
                <a:fillRect/>
              </a:stretch>
            </p:blipFill>
            <p:spPr bwMode="auto">
              <a:xfrm>
                <a:off x="0" y="571480"/>
                <a:ext cx="9144000" cy="500066"/>
              </a:xfrm>
              <a:prstGeom prst="rect">
                <a:avLst/>
              </a:prstGeom>
              <a:noFill/>
              <a:ln w="9525">
                <a:noFill/>
                <a:miter lim="800000"/>
                <a:headEnd/>
                <a:tailEnd/>
              </a:ln>
            </p:spPr>
          </p:pic>
          <p:pic>
            <p:nvPicPr>
              <p:cNvPr id="4" name="3 Imagen" descr="Nueva imagen.png"/>
              <p:cNvPicPr>
                <a:picLocks noChangeAspect="1"/>
              </p:cNvPicPr>
              <p:nvPr/>
            </p:nvPicPr>
            <p:blipFill>
              <a:blip r:embed="rId3"/>
              <a:stretch>
                <a:fillRect/>
              </a:stretch>
            </p:blipFill>
            <p:spPr>
              <a:xfrm>
                <a:off x="7572396" y="71414"/>
                <a:ext cx="798165" cy="357190"/>
              </a:xfrm>
              <a:prstGeom prst="rect">
                <a:avLst/>
              </a:prstGeom>
            </p:spPr>
          </p:pic>
          <p:pic>
            <p:nvPicPr>
              <p:cNvPr id="5" name="4 Imagen" descr="logotec.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072330" y="71414"/>
                <a:ext cx="428628" cy="441487"/>
              </a:xfrm>
              <a:prstGeom prst="rect">
                <a:avLst/>
              </a:prstGeom>
            </p:spPr>
          </p:pic>
          <p:pic>
            <p:nvPicPr>
              <p:cNvPr id="6" name="5 Imagen"/>
              <p:cNvPicPr/>
              <p:nvPr/>
            </p:nvPicPr>
            <p:blipFill>
              <a:blip r:embed="rId5" cstate="print"/>
              <a:srcRect l="85156" t="40664"/>
              <a:stretch>
                <a:fillRect/>
              </a:stretch>
            </p:blipFill>
            <p:spPr bwMode="auto">
              <a:xfrm>
                <a:off x="8501090" y="0"/>
                <a:ext cx="642942" cy="857232"/>
              </a:xfrm>
              <a:prstGeom prst="rect">
                <a:avLst/>
              </a:prstGeom>
              <a:noFill/>
              <a:ln w="9525">
                <a:noFill/>
                <a:miter lim="800000"/>
                <a:headEnd/>
                <a:tailEnd/>
              </a:ln>
            </p:spPr>
          </p:pic>
          <p:sp>
            <p:nvSpPr>
              <p:cNvPr id="12" name="11 Rectángulo"/>
              <p:cNvSpPr/>
              <p:nvPr/>
            </p:nvSpPr>
            <p:spPr>
              <a:xfrm>
                <a:off x="0" y="6500834"/>
                <a:ext cx="9144000" cy="35716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CuadroTexto"/>
            <p:cNvSpPr txBox="1"/>
            <p:nvPr/>
          </p:nvSpPr>
          <p:spPr>
            <a:xfrm>
              <a:off x="6572264" y="6541778"/>
              <a:ext cx="2571768" cy="276999"/>
            </a:xfrm>
            <a:prstGeom prst="rect">
              <a:avLst/>
            </a:prstGeom>
            <a:noFill/>
          </p:spPr>
          <p:txBody>
            <a:bodyPr wrap="square" rtlCol="0">
              <a:spAutoFit/>
            </a:bodyPr>
            <a:lstStyle/>
            <a:p>
              <a:pPr algn="r"/>
              <a:r>
                <a:rPr lang="es-MX" sz="1200" b="1" dirty="0" smtClean="0">
                  <a:solidFill>
                    <a:schemeClr val="bg1"/>
                  </a:solidFill>
                  <a:latin typeface="EurekaSans-Light" pitchFamily="34" charset="0"/>
                </a:rPr>
                <a:t>Informe de Rendición de Cuentas 2009</a:t>
              </a:r>
              <a:endParaRPr lang="es-MX" sz="1200" b="1" dirty="0">
                <a:solidFill>
                  <a:schemeClr val="bg1"/>
                </a:solidFill>
                <a:latin typeface="EurekaSans-Light" pitchFamily="34" charset="0"/>
              </a:endParaRPr>
            </a:p>
          </p:txBody>
        </p:sp>
      </p:grpSp>
      <p:sp>
        <p:nvSpPr>
          <p:cNvPr id="14" name="13 CuadroTexto"/>
          <p:cNvSpPr txBox="1"/>
          <p:nvPr/>
        </p:nvSpPr>
        <p:spPr>
          <a:xfrm>
            <a:off x="190532" y="1071546"/>
            <a:ext cx="2928958" cy="5663089"/>
          </a:xfrm>
          <a:prstGeom prst="rect">
            <a:avLst/>
          </a:prstGeom>
          <a:noFill/>
        </p:spPr>
        <p:txBody>
          <a:bodyPr wrap="square" rtlCol="0">
            <a:spAutoFit/>
          </a:bodyPr>
          <a:lstStyle/>
          <a:p>
            <a:pPr algn="just"/>
            <a:r>
              <a:rPr lang="es-MX" sz="1200" b="1" dirty="0" smtClean="0">
                <a:latin typeface="EurekaSans-Light" pitchFamily="34" charset="0"/>
              </a:rPr>
              <a:t>Meta 26.</a:t>
            </a:r>
            <a:endParaRPr lang="es-MX" sz="1200" dirty="0" smtClean="0">
              <a:latin typeface="EurekaSans-Light" pitchFamily="34" charset="0"/>
            </a:endParaRPr>
          </a:p>
          <a:p>
            <a:pPr algn="just"/>
            <a:r>
              <a:rPr lang="es-MX" sz="1200" dirty="0" smtClean="0">
                <a:latin typeface="EurekaSans-Light" pitchFamily="34" charset="0"/>
              </a:rPr>
              <a:t>En el 2009, se deberán incubar 10 empresas en el instituto.</a:t>
            </a:r>
          </a:p>
          <a:p>
            <a:pPr algn="just"/>
            <a:r>
              <a:rPr lang="es-MX" sz="1200" dirty="0" smtClean="0">
                <a:latin typeface="EurekaSans-Light" pitchFamily="34" charset="0"/>
              </a:rPr>
              <a:t> </a:t>
            </a:r>
          </a:p>
          <a:p>
            <a:pPr algn="just"/>
            <a:r>
              <a:rPr lang="es-MX" sz="1200" b="1" dirty="0" smtClean="0">
                <a:latin typeface="EurekaSans-Light" pitchFamily="34" charset="0"/>
              </a:rPr>
              <a:t>Alcance:</a:t>
            </a:r>
            <a:endParaRPr lang="es-MX" sz="1200" dirty="0" smtClean="0">
              <a:latin typeface="EurekaSans-Light" pitchFamily="34" charset="0"/>
            </a:endParaRPr>
          </a:p>
          <a:p>
            <a:pPr algn="just"/>
            <a:r>
              <a:rPr lang="es-MX" sz="1200" dirty="0" smtClean="0">
                <a:latin typeface="EurekaSans-Light" pitchFamily="34" charset="0"/>
              </a:rPr>
              <a:t>Con la finalidad de impulsar el desarrollo económico de la región a través de la generación de fuentes de empleo, durante el 2009 se incubaron 3 empresas, logrando un 30% de eficiencia en el cumplimiento de esta meta.</a:t>
            </a:r>
          </a:p>
          <a:p>
            <a:pPr algn="just"/>
            <a:endParaRPr lang="es-MX" sz="1200" dirty="0" smtClean="0">
              <a:latin typeface="EurekaSans-Light" pitchFamily="34" charset="0"/>
            </a:endParaRPr>
          </a:p>
          <a:p>
            <a:pPr marL="228600" indent="-228600" algn="just"/>
            <a:r>
              <a:rPr lang="es-MX" sz="1400" b="1" dirty="0" smtClean="0">
                <a:latin typeface="EurekaSans-Light" pitchFamily="34" charset="0"/>
              </a:rPr>
              <a:t>c</a:t>
            </a:r>
            <a:r>
              <a:rPr lang="es-MX" sz="1400" b="1" dirty="0" smtClean="0">
                <a:latin typeface="EurekaSans-Light" pitchFamily="34" charset="0"/>
              </a:rPr>
              <a:t>) Proceso de Planeación</a:t>
            </a:r>
          </a:p>
          <a:p>
            <a:pPr algn="just"/>
            <a:r>
              <a:rPr lang="es-MX" sz="1200" dirty="0" smtClean="0">
                <a:latin typeface="EurekaSans-Light" pitchFamily="34" charset="0"/>
              </a:rPr>
              <a:t>El </a:t>
            </a:r>
            <a:r>
              <a:rPr lang="es-MX" sz="1200" dirty="0" smtClean="0">
                <a:latin typeface="EurekaSans-Light" pitchFamily="34" charset="0"/>
              </a:rPr>
              <a:t>proceso estratégico de planeación funge como enlace fundamental para el ejercicio operativo del Instituto ya que define el rumbo estratégico y realiza la programación, </a:t>
            </a:r>
            <a:r>
              <a:rPr lang="es-MX" sz="1200" dirty="0" err="1" smtClean="0">
                <a:latin typeface="EurekaSans-Light" pitchFamily="34" charset="0"/>
              </a:rPr>
              <a:t>presupuestación</a:t>
            </a:r>
            <a:r>
              <a:rPr lang="es-MX" sz="1200" dirty="0" smtClean="0">
                <a:latin typeface="EurekaSans-Light" pitchFamily="34" charset="0"/>
              </a:rPr>
              <a:t>, seguimiento y evaluación de las acciones</a:t>
            </a:r>
            <a:endParaRPr lang="es-MX" sz="1200" dirty="0" smtClean="0">
              <a:latin typeface="EurekaSans-Light" pitchFamily="34" charset="0"/>
            </a:endParaRPr>
          </a:p>
          <a:p>
            <a:pPr algn="just"/>
            <a:endParaRPr lang="es-MX" sz="1200" b="1" dirty="0" smtClean="0">
              <a:latin typeface="EurekaSans-Light" pitchFamily="34" charset="0"/>
            </a:endParaRPr>
          </a:p>
          <a:p>
            <a:pPr algn="just"/>
            <a:r>
              <a:rPr lang="es-MX" sz="1200" b="1" dirty="0" smtClean="0">
                <a:latin typeface="EurekaSans-Light" pitchFamily="34" charset="0"/>
              </a:rPr>
              <a:t>Meta </a:t>
            </a:r>
            <a:r>
              <a:rPr lang="es-MX" sz="1200" b="1" dirty="0" smtClean="0">
                <a:latin typeface="EurekaSans-Light" pitchFamily="34" charset="0"/>
              </a:rPr>
              <a:t>13.</a:t>
            </a:r>
          </a:p>
          <a:p>
            <a:pPr algn="just"/>
            <a:r>
              <a:rPr lang="es-MX" sz="1200" dirty="0" smtClean="0">
                <a:latin typeface="EurekaSans-Light" pitchFamily="34" charset="0"/>
              </a:rPr>
              <a:t>Lograr en el 2009, 10 computadoras conectadas en internet en el Centro de Información.</a:t>
            </a:r>
          </a:p>
          <a:p>
            <a:pPr algn="just"/>
            <a:r>
              <a:rPr lang="es-MX" sz="1200" b="1" dirty="0" smtClean="0">
                <a:latin typeface="EurekaSans-Light" pitchFamily="34" charset="0"/>
              </a:rPr>
              <a:t>Alcance</a:t>
            </a:r>
            <a:r>
              <a:rPr lang="es-MX" sz="1200" b="1" dirty="0" smtClean="0">
                <a:latin typeface="EurekaSans-Light" pitchFamily="34" charset="0"/>
              </a:rPr>
              <a:t>:</a:t>
            </a:r>
            <a:endParaRPr lang="es-MX" sz="1200" dirty="0" smtClean="0">
              <a:latin typeface="EurekaSans-Light" pitchFamily="34" charset="0"/>
            </a:endParaRPr>
          </a:p>
          <a:p>
            <a:pPr algn="just"/>
            <a:r>
              <a:rPr lang="es-MX" sz="1200" dirty="0" smtClean="0">
                <a:latin typeface="EurekaSans-Light" pitchFamily="34" charset="0"/>
              </a:rPr>
              <a:t>El servicio de Internet en el centro de información, es un medio indispensable para la consulta de bases de datos de información e investigación que contribuyan a la formación y desarrollo de los estudiantes, por lo que en el 2009 se instalaron 8 computadoras conectadas a internet, teniendo como resultado un avance del 80% con respecto a la meta. </a:t>
            </a:r>
          </a:p>
          <a:p>
            <a:pPr marL="228600" indent="-228600" algn="just"/>
            <a:endParaRPr lang="es-MX" sz="1200" dirty="0">
              <a:latin typeface="EurekaSans-Light" pitchFamily="34" charset="0"/>
            </a:endParaRPr>
          </a:p>
        </p:txBody>
      </p:sp>
      <p:sp>
        <p:nvSpPr>
          <p:cNvPr id="15" name="14 CuadroTexto"/>
          <p:cNvSpPr txBox="1"/>
          <p:nvPr/>
        </p:nvSpPr>
        <p:spPr>
          <a:xfrm>
            <a:off x="6000792" y="1434663"/>
            <a:ext cx="3143240" cy="4708981"/>
          </a:xfrm>
          <a:prstGeom prst="rect">
            <a:avLst/>
          </a:prstGeom>
          <a:noFill/>
        </p:spPr>
        <p:txBody>
          <a:bodyPr wrap="square" rtlCol="0">
            <a:spAutoFit/>
          </a:bodyPr>
          <a:lstStyle/>
          <a:p>
            <a:pPr algn="just"/>
            <a:r>
              <a:rPr lang="es-MX" sz="1200" b="1" dirty="0" smtClean="0">
                <a:latin typeface="EurekaSans-Light" pitchFamily="34" charset="0"/>
              </a:rPr>
              <a:t>Meta 14.</a:t>
            </a:r>
            <a:endParaRPr lang="es-MX" sz="1200" dirty="0" smtClean="0">
              <a:latin typeface="EurekaSans-Light" pitchFamily="34" charset="0"/>
            </a:endParaRPr>
          </a:p>
          <a:p>
            <a:pPr algn="just"/>
            <a:r>
              <a:rPr lang="es-MX" sz="1200" dirty="0" smtClean="0">
                <a:latin typeface="EurekaSans-Light" pitchFamily="34" charset="0"/>
              </a:rPr>
              <a:t>En el 2009, incrementar la infraestructura de cómputo para lograr un indicador de 16 estudiantes por computadora.</a:t>
            </a:r>
          </a:p>
          <a:p>
            <a:pPr algn="just"/>
            <a:r>
              <a:rPr lang="es-MX" sz="1200" dirty="0" smtClean="0">
                <a:latin typeface="EurekaSans-Light" pitchFamily="34" charset="0"/>
              </a:rPr>
              <a:t> </a:t>
            </a:r>
          </a:p>
          <a:p>
            <a:pPr algn="just"/>
            <a:endParaRPr lang="es-MX" sz="1200" dirty="0" smtClean="0">
              <a:latin typeface="EurekaSans-Light" pitchFamily="34" charset="0"/>
            </a:endParaRPr>
          </a:p>
          <a:p>
            <a:pPr algn="just"/>
            <a:r>
              <a:rPr lang="es-MX" sz="1200" b="1" dirty="0" smtClean="0">
                <a:latin typeface="EurekaSans-Light" pitchFamily="34" charset="0"/>
              </a:rPr>
              <a:t>Alcance:</a:t>
            </a:r>
            <a:endParaRPr lang="es-MX" sz="1200" dirty="0" smtClean="0">
              <a:latin typeface="EurekaSans-Light" pitchFamily="34" charset="0"/>
            </a:endParaRPr>
          </a:p>
          <a:p>
            <a:pPr algn="just"/>
            <a:r>
              <a:rPr lang="es-MX" sz="1200" dirty="0" smtClean="0">
                <a:latin typeface="EurekaSans-Light" pitchFamily="34" charset="0"/>
              </a:rPr>
              <a:t>El indicador de alumnos por computadora alcanzado en el 2009, fue de 28 estudiantes por computadora; por lo que en el 2010 es una de las prioridades incrementar la infraestructura de cómputo para mejorar este indicador.</a:t>
            </a:r>
          </a:p>
          <a:p>
            <a:pPr algn="just"/>
            <a:endParaRPr lang="es-MX" sz="1200" dirty="0" smtClean="0">
              <a:latin typeface="EurekaSans-Light" pitchFamily="34" charset="0"/>
            </a:endParaRPr>
          </a:p>
          <a:p>
            <a:pPr algn="just"/>
            <a:r>
              <a:rPr lang="es-MX" sz="1200" dirty="0" smtClean="0">
                <a:latin typeface="EurekaSans-Light" pitchFamily="34" charset="0"/>
              </a:rPr>
              <a:t> </a:t>
            </a:r>
          </a:p>
          <a:p>
            <a:pPr algn="just"/>
            <a:r>
              <a:rPr lang="es-MX" sz="1200" b="1" dirty="0" smtClean="0">
                <a:latin typeface="EurekaSans-Light" pitchFamily="34" charset="0"/>
              </a:rPr>
              <a:t>Meta 15.</a:t>
            </a:r>
            <a:endParaRPr lang="es-MX" sz="1200" dirty="0" smtClean="0">
              <a:latin typeface="EurekaSans-Light" pitchFamily="34" charset="0"/>
            </a:endParaRPr>
          </a:p>
          <a:p>
            <a:pPr algn="just"/>
            <a:r>
              <a:rPr lang="es-MX" sz="1200" dirty="0" smtClean="0">
                <a:latin typeface="EurekaSans-Light" pitchFamily="34" charset="0"/>
              </a:rPr>
              <a:t>En el 2009, lograr el 40% de las aulas equipadas con </a:t>
            </a:r>
            <a:r>
              <a:rPr lang="es-MX" sz="1200" dirty="0" err="1" smtClean="0">
                <a:latin typeface="EurekaSans-Light" pitchFamily="34" charset="0"/>
              </a:rPr>
              <a:t>TIC´s</a:t>
            </a:r>
            <a:r>
              <a:rPr lang="es-MX" sz="1200" dirty="0" smtClean="0">
                <a:latin typeface="EurekaSans-Light" pitchFamily="34" charset="0"/>
              </a:rPr>
              <a:t>.</a:t>
            </a:r>
          </a:p>
          <a:p>
            <a:pPr algn="just"/>
            <a:endParaRPr lang="es-MX" sz="1200" dirty="0" smtClean="0">
              <a:latin typeface="EurekaSans-Light" pitchFamily="34" charset="0"/>
            </a:endParaRPr>
          </a:p>
          <a:p>
            <a:pPr algn="just"/>
            <a:r>
              <a:rPr lang="es-MX" sz="1200" dirty="0" smtClean="0">
                <a:latin typeface="EurekaSans-Light" pitchFamily="34" charset="0"/>
              </a:rPr>
              <a:t> </a:t>
            </a:r>
          </a:p>
          <a:p>
            <a:pPr algn="just"/>
            <a:r>
              <a:rPr lang="es-MX" sz="1200" b="1" dirty="0" smtClean="0">
                <a:latin typeface="EurekaSans-Light" pitchFamily="34" charset="0"/>
              </a:rPr>
              <a:t>Alcance:</a:t>
            </a:r>
            <a:endParaRPr lang="es-MX" sz="1200" dirty="0" smtClean="0">
              <a:latin typeface="EurekaSans-Light" pitchFamily="34" charset="0"/>
            </a:endParaRPr>
          </a:p>
          <a:p>
            <a:pPr algn="just"/>
            <a:r>
              <a:rPr lang="es-MX" sz="1200" dirty="0" smtClean="0">
                <a:latin typeface="EurekaSans-Light" pitchFamily="34" charset="0"/>
              </a:rPr>
              <a:t>Los métodos educativos deben reflejar el ritmo acelerado del desarrollo científico y tecnológico, de allí la importancia de equipar las aulas de este Instituto con las nuevas tecnologías de información y comunicaciones; el porcentaje de avance con respecto a la meta fue del 7%, lo que equivale a un aula equipada con </a:t>
            </a:r>
            <a:r>
              <a:rPr lang="es-MX" sz="1200" dirty="0" err="1" smtClean="0">
                <a:latin typeface="EurekaSans-Light" pitchFamily="34" charset="0"/>
              </a:rPr>
              <a:t>TIC’s</a:t>
            </a:r>
            <a:r>
              <a:rPr lang="es-MX" sz="1200" dirty="0" smtClean="0">
                <a:latin typeface="EurekaSans-Light" pitchFamily="34" charset="0"/>
              </a:rPr>
              <a:t>.</a:t>
            </a:r>
            <a:endParaRPr lang="es-MX" sz="1200" dirty="0">
              <a:latin typeface="EurekaSans-Light" pitchFamily="34" charset="0"/>
            </a:endParaRPr>
          </a:p>
        </p:txBody>
      </p:sp>
      <p:pic>
        <p:nvPicPr>
          <p:cNvPr id="16" name="15 Imagen" descr="aula nueva No. 8 de civil y lab. de inform. y sistemas 11 02 10 001.jpg"/>
          <p:cNvPicPr>
            <a:picLocks noChangeAspect="1"/>
          </p:cNvPicPr>
          <p:nvPr/>
        </p:nvPicPr>
        <p:blipFill>
          <a:blip r:embed="rId6" cstate="print"/>
          <a:stretch>
            <a:fillRect/>
          </a:stretch>
        </p:blipFill>
        <p:spPr>
          <a:xfrm rot="21052642">
            <a:off x="3271288" y="3896181"/>
            <a:ext cx="2603374" cy="2054074"/>
          </a:xfrm>
          <a:prstGeom prst="rect">
            <a:avLst/>
          </a:prstGeom>
          <a:ln>
            <a:noFill/>
          </a:ln>
          <a:effectLst>
            <a:outerShdw blurRad="292100" dist="139700" dir="2700000" algn="tl" rotWithShape="0">
              <a:srgbClr val="333333">
                <a:alpha val="65000"/>
              </a:srgbClr>
            </a:outerShdw>
            <a:softEdge rad="317500"/>
          </a:effectLst>
        </p:spPr>
      </p:pic>
      <p:pic>
        <p:nvPicPr>
          <p:cNvPr id="18" name="17 Imagen" descr="reacomodo del acervo bibliografico del centro de inf. 12 09 10 013.jpg"/>
          <p:cNvPicPr>
            <a:picLocks noChangeAspect="1"/>
          </p:cNvPicPr>
          <p:nvPr/>
        </p:nvPicPr>
        <p:blipFill>
          <a:blip r:embed="rId7" cstate="print"/>
          <a:stretch>
            <a:fillRect/>
          </a:stretch>
        </p:blipFill>
        <p:spPr>
          <a:xfrm rot="1680322">
            <a:off x="3327895" y="1404077"/>
            <a:ext cx="2476518" cy="2035341"/>
          </a:xfrm>
          <a:prstGeom prst="rect">
            <a:avLst/>
          </a:prstGeom>
          <a:ln>
            <a:noFill/>
          </a:ln>
          <a:effectLst>
            <a:outerShdw blurRad="292100" dist="139700" dir="2700000" algn="tl" rotWithShape="0">
              <a:srgbClr val="333333">
                <a:alpha val="65000"/>
              </a:srgbClr>
            </a:outerShdw>
            <a:softEdge rad="317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inta perforada"/>
          <p:cNvSpPr/>
          <p:nvPr/>
        </p:nvSpPr>
        <p:spPr>
          <a:xfrm>
            <a:off x="3143240" y="571480"/>
            <a:ext cx="2786082" cy="6286520"/>
          </a:xfrm>
          <a:prstGeom prst="flowChartPunchedTap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12 Grupo"/>
          <p:cNvGrpSpPr/>
          <p:nvPr/>
        </p:nvGrpSpPr>
        <p:grpSpPr>
          <a:xfrm>
            <a:off x="-32" y="0"/>
            <a:ext cx="9144064" cy="6858000"/>
            <a:chOff x="-32" y="0"/>
            <a:chExt cx="9144064" cy="6858000"/>
          </a:xfrm>
        </p:grpSpPr>
        <p:grpSp>
          <p:nvGrpSpPr>
            <p:cNvPr id="3" name="15 Grupo"/>
            <p:cNvGrpSpPr/>
            <p:nvPr/>
          </p:nvGrpSpPr>
          <p:grpSpPr>
            <a:xfrm>
              <a:off x="0" y="0"/>
              <a:ext cx="9144032" cy="6858000"/>
              <a:chOff x="0" y="0"/>
              <a:chExt cx="9144032" cy="6858000"/>
            </a:xfrm>
          </p:grpSpPr>
          <p:sp>
            <p:nvSpPr>
              <p:cNvPr id="10" name="9 Rectángulo"/>
              <p:cNvSpPr/>
              <p:nvPr/>
            </p:nvSpPr>
            <p:spPr>
              <a:xfrm>
                <a:off x="0" y="1000108"/>
                <a:ext cx="571472" cy="5857892"/>
              </a:xfrm>
              <a:prstGeom prst="rect">
                <a:avLst/>
              </a:prstGeom>
              <a:solidFill>
                <a:srgbClr val="FFF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traso"/>
              <p:cNvSpPr/>
              <p:nvPr/>
            </p:nvSpPr>
            <p:spPr>
              <a:xfrm rot="10800000">
                <a:off x="142843" y="1000108"/>
                <a:ext cx="571504" cy="5643602"/>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p:cNvSpPr/>
              <p:nvPr/>
            </p:nvSpPr>
            <p:spPr>
              <a:xfrm>
                <a:off x="0" y="0"/>
                <a:ext cx="8786842" cy="7143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Picture 4" descr="POLITICA DE CALIDAD"/>
              <p:cNvPicPr>
                <a:picLocks noChangeAspect="1" noChangeArrowheads="1"/>
              </p:cNvPicPr>
              <p:nvPr/>
            </p:nvPicPr>
            <p:blipFill>
              <a:blip r:embed="rId2"/>
              <a:srcRect l="1539" t="16547" b="72656"/>
              <a:stretch>
                <a:fillRect/>
              </a:stretch>
            </p:blipFill>
            <p:spPr bwMode="auto">
              <a:xfrm>
                <a:off x="0" y="571480"/>
                <a:ext cx="9144000" cy="500066"/>
              </a:xfrm>
              <a:prstGeom prst="rect">
                <a:avLst/>
              </a:prstGeom>
              <a:noFill/>
              <a:ln w="9525">
                <a:noFill/>
                <a:miter lim="800000"/>
                <a:headEnd/>
                <a:tailEnd/>
              </a:ln>
            </p:spPr>
          </p:pic>
          <p:pic>
            <p:nvPicPr>
              <p:cNvPr id="4" name="3 Imagen" descr="Nueva imagen.png"/>
              <p:cNvPicPr>
                <a:picLocks noChangeAspect="1"/>
              </p:cNvPicPr>
              <p:nvPr/>
            </p:nvPicPr>
            <p:blipFill>
              <a:blip r:embed="rId3"/>
              <a:stretch>
                <a:fillRect/>
              </a:stretch>
            </p:blipFill>
            <p:spPr>
              <a:xfrm>
                <a:off x="7572396" y="71414"/>
                <a:ext cx="798165" cy="357190"/>
              </a:xfrm>
              <a:prstGeom prst="rect">
                <a:avLst/>
              </a:prstGeom>
            </p:spPr>
          </p:pic>
          <p:pic>
            <p:nvPicPr>
              <p:cNvPr id="5" name="4 Imagen" descr="logotec.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072330" y="71414"/>
                <a:ext cx="428628" cy="441487"/>
              </a:xfrm>
              <a:prstGeom prst="rect">
                <a:avLst/>
              </a:prstGeom>
            </p:spPr>
          </p:pic>
          <p:pic>
            <p:nvPicPr>
              <p:cNvPr id="6" name="5 Imagen"/>
              <p:cNvPicPr/>
              <p:nvPr/>
            </p:nvPicPr>
            <p:blipFill>
              <a:blip r:embed="rId5" cstate="print"/>
              <a:srcRect l="85156" t="40664"/>
              <a:stretch>
                <a:fillRect/>
              </a:stretch>
            </p:blipFill>
            <p:spPr bwMode="auto">
              <a:xfrm>
                <a:off x="8501090" y="0"/>
                <a:ext cx="642942" cy="857232"/>
              </a:xfrm>
              <a:prstGeom prst="rect">
                <a:avLst/>
              </a:prstGeom>
              <a:noFill/>
              <a:ln w="9525">
                <a:noFill/>
                <a:miter lim="800000"/>
                <a:headEnd/>
                <a:tailEnd/>
              </a:ln>
            </p:spPr>
          </p:pic>
          <p:sp>
            <p:nvSpPr>
              <p:cNvPr id="12" name="11 Rectángulo"/>
              <p:cNvSpPr/>
              <p:nvPr/>
            </p:nvSpPr>
            <p:spPr>
              <a:xfrm>
                <a:off x="0" y="6500834"/>
                <a:ext cx="9144000" cy="35716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CuadroTexto"/>
            <p:cNvSpPr txBox="1"/>
            <p:nvPr/>
          </p:nvSpPr>
          <p:spPr>
            <a:xfrm>
              <a:off x="-32" y="6541778"/>
              <a:ext cx="2571768" cy="276999"/>
            </a:xfrm>
            <a:prstGeom prst="rect">
              <a:avLst/>
            </a:prstGeom>
            <a:noFill/>
          </p:spPr>
          <p:txBody>
            <a:bodyPr wrap="square" rtlCol="0">
              <a:spAutoFit/>
            </a:bodyPr>
            <a:lstStyle/>
            <a:p>
              <a:r>
                <a:rPr lang="es-MX" sz="1200" b="1" dirty="0" smtClean="0">
                  <a:solidFill>
                    <a:schemeClr val="bg1"/>
                  </a:solidFill>
                  <a:latin typeface="EurekaSans-Light" pitchFamily="34" charset="0"/>
                </a:rPr>
                <a:t>Informe de Rendición de Cuentas 2009</a:t>
              </a:r>
              <a:endParaRPr lang="es-MX" sz="1200" b="1" dirty="0">
                <a:solidFill>
                  <a:schemeClr val="bg1"/>
                </a:solidFill>
                <a:latin typeface="EurekaSans-Light" pitchFamily="34" charset="0"/>
              </a:endParaRPr>
            </a:p>
          </p:txBody>
        </p:sp>
      </p:grpSp>
      <p:sp>
        <p:nvSpPr>
          <p:cNvPr id="14" name="13 CuadroTexto"/>
          <p:cNvSpPr txBox="1"/>
          <p:nvPr/>
        </p:nvSpPr>
        <p:spPr>
          <a:xfrm>
            <a:off x="190532" y="1071546"/>
            <a:ext cx="2928958" cy="5262979"/>
          </a:xfrm>
          <a:prstGeom prst="rect">
            <a:avLst/>
          </a:prstGeom>
          <a:noFill/>
        </p:spPr>
        <p:txBody>
          <a:bodyPr wrap="square" rtlCol="0">
            <a:spAutoFit/>
          </a:bodyPr>
          <a:lstStyle/>
          <a:p>
            <a:pPr algn="just"/>
            <a:r>
              <a:rPr lang="es-MX" sz="1200" b="1" dirty="0" smtClean="0">
                <a:latin typeface="EurekaSans-Light" pitchFamily="34" charset="0"/>
              </a:rPr>
              <a:t>Meta 16.</a:t>
            </a:r>
            <a:endParaRPr lang="es-MX" sz="1200" dirty="0" smtClean="0">
              <a:latin typeface="EurekaSans-Light" pitchFamily="34" charset="0"/>
            </a:endParaRPr>
          </a:p>
          <a:p>
            <a:pPr algn="just"/>
            <a:r>
              <a:rPr lang="es-MX" sz="1200" dirty="0" smtClean="0">
                <a:latin typeface="EurekaSans-Light" pitchFamily="34" charset="0"/>
              </a:rPr>
              <a:t>Lograr que en el 2009, se tengan 5 computadoras conectadas a internet-2 en el instituto.</a:t>
            </a:r>
          </a:p>
          <a:p>
            <a:pPr algn="just"/>
            <a:r>
              <a:rPr lang="es-MX" sz="1200" dirty="0" smtClean="0">
                <a:latin typeface="EurekaSans-Light" pitchFamily="34" charset="0"/>
              </a:rPr>
              <a:t> </a:t>
            </a:r>
          </a:p>
          <a:p>
            <a:pPr algn="just"/>
            <a:r>
              <a:rPr lang="es-MX" sz="1200" b="1" dirty="0" smtClean="0">
                <a:latin typeface="EurekaSans-Light" pitchFamily="34" charset="0"/>
              </a:rPr>
              <a:t>Alcance:</a:t>
            </a:r>
            <a:endParaRPr lang="es-MX" sz="1200" dirty="0" smtClean="0">
              <a:latin typeface="EurekaSans-Light" pitchFamily="34" charset="0"/>
            </a:endParaRPr>
          </a:p>
          <a:p>
            <a:pPr algn="just"/>
            <a:r>
              <a:rPr lang="es-MX" sz="1200" dirty="0" smtClean="0">
                <a:latin typeface="EurekaSans-Light" pitchFamily="34" charset="0"/>
              </a:rPr>
              <a:t>La finalidad del Internet-2  es dotar a la comunidad científica y universitaria de una red de telecomunicaciones que le permita crear una nueva generación de investigadores, proporcionándoles mejores herramientas que les permitan desarrollar aplicaciones científicas y educativas de alta tecnología a nivel mundial; al 2009 se cuenta con la red necesaria y el servicio para operar el Internet-2, careciendo del equipo para realizar videoconferencias en línea; el Instituto forma parte de la Corporación Universitaria para el Desarrollo de Internet A.C. (CUDI), el cual es el organismo que maneja el proyecto de la red Internet 2 en México y busca impulsar el desarrollo de aplicaciones que utilicen esta red, fomentando la colaboración en proyectos de investigación y educación entre sus miembros.</a:t>
            </a:r>
          </a:p>
          <a:p>
            <a:pPr algn="just"/>
            <a:r>
              <a:rPr lang="es-MX" sz="1200" dirty="0" smtClean="0">
                <a:latin typeface="EurekaSans-Light" pitchFamily="34" charset="0"/>
              </a:rPr>
              <a:t> </a:t>
            </a:r>
          </a:p>
          <a:p>
            <a:pPr algn="just"/>
            <a:r>
              <a:rPr lang="es-MX" sz="1200" b="1" dirty="0" smtClean="0">
                <a:latin typeface="EurekaSans-Light" pitchFamily="34" charset="0"/>
              </a:rPr>
              <a:t>Meta 18.</a:t>
            </a:r>
            <a:endParaRPr lang="es-MX" sz="1200" dirty="0" smtClean="0">
              <a:latin typeface="EurekaSans-Light" pitchFamily="34" charset="0"/>
            </a:endParaRPr>
          </a:p>
          <a:p>
            <a:pPr algn="just"/>
            <a:r>
              <a:rPr lang="es-MX" sz="1200" dirty="0" smtClean="0">
                <a:latin typeface="EurekaSans-Light" pitchFamily="34" charset="0"/>
              </a:rPr>
              <a:t>Para el 2009 lograr que el 44% de los estudiantes  participen en actividades culturales, cívicas, deportivas y recreativas.</a:t>
            </a:r>
          </a:p>
        </p:txBody>
      </p:sp>
      <p:sp>
        <p:nvSpPr>
          <p:cNvPr id="15" name="14 CuadroTexto"/>
          <p:cNvSpPr txBox="1"/>
          <p:nvPr/>
        </p:nvSpPr>
        <p:spPr>
          <a:xfrm>
            <a:off x="6000792" y="1071546"/>
            <a:ext cx="3143240" cy="5447645"/>
          </a:xfrm>
          <a:prstGeom prst="rect">
            <a:avLst/>
          </a:prstGeom>
          <a:noFill/>
        </p:spPr>
        <p:txBody>
          <a:bodyPr wrap="square" rtlCol="0">
            <a:spAutoFit/>
          </a:bodyPr>
          <a:lstStyle/>
          <a:p>
            <a:pPr algn="just"/>
            <a:r>
              <a:rPr lang="es-MX" sz="1200" b="1" dirty="0" smtClean="0">
                <a:latin typeface="EurekaSans-Light" pitchFamily="34" charset="0"/>
              </a:rPr>
              <a:t>Alcance:</a:t>
            </a:r>
            <a:endParaRPr lang="es-MX" sz="1200" dirty="0" smtClean="0">
              <a:latin typeface="EurekaSans-Light" pitchFamily="34" charset="0"/>
            </a:endParaRPr>
          </a:p>
          <a:p>
            <a:pPr algn="just"/>
            <a:r>
              <a:rPr lang="es-ES" sz="1200" dirty="0" smtClean="0">
                <a:latin typeface="EurekaSans-Light" pitchFamily="34" charset="0"/>
              </a:rPr>
              <a:t>En esta meta se logró la participación de 1751 estudiantes, lo que representa el 74% de matrícula en actividades extraescolares como parte importante en la formación integral de los mismos, por lo que el Instituto promueve la realización de diversas actividades que contribuyen a la salud mental y física, además de fomentar el espíritu de trabajo en equipo y el sentido de pertenencia. </a:t>
            </a:r>
            <a:endParaRPr lang="es-MX" sz="1200" dirty="0" smtClean="0">
              <a:latin typeface="EurekaSans-Light" pitchFamily="34" charset="0"/>
            </a:endParaRPr>
          </a:p>
          <a:p>
            <a:pPr marL="228600" indent="-228600" algn="just"/>
            <a:endParaRPr lang="es-MX" sz="1200" dirty="0" smtClean="0">
              <a:latin typeface="EurekaSans-Light" pitchFamily="34" charset="0"/>
            </a:endParaRPr>
          </a:p>
          <a:p>
            <a:pPr algn="just"/>
            <a:r>
              <a:rPr lang="es-MX" sz="1200" b="1" dirty="0" smtClean="0">
                <a:latin typeface="EurekaSans-Light" pitchFamily="34" charset="0"/>
              </a:rPr>
              <a:t>Meta 27.</a:t>
            </a:r>
            <a:endParaRPr lang="es-MX" sz="1200" dirty="0" smtClean="0">
              <a:latin typeface="EurekaSans-Light" pitchFamily="34" charset="0"/>
            </a:endParaRPr>
          </a:p>
          <a:p>
            <a:pPr algn="just"/>
            <a:r>
              <a:rPr lang="es-MX" sz="1200" dirty="0" smtClean="0">
                <a:latin typeface="EurekaSans-Light" pitchFamily="34" charset="0"/>
              </a:rPr>
              <a:t>En el 2009, el Instituto participará en la convocatoria del Programa de Fortalecimiento Institucional.</a:t>
            </a:r>
          </a:p>
          <a:p>
            <a:pPr algn="just"/>
            <a:r>
              <a:rPr lang="es-MX" sz="1200" b="1" dirty="0" smtClean="0">
                <a:latin typeface="EurekaSans-Light" pitchFamily="34" charset="0"/>
              </a:rPr>
              <a:t> </a:t>
            </a:r>
            <a:endParaRPr lang="es-MX" sz="1200" dirty="0" smtClean="0">
              <a:latin typeface="EurekaSans-Light" pitchFamily="34" charset="0"/>
            </a:endParaRPr>
          </a:p>
          <a:p>
            <a:pPr algn="just"/>
            <a:r>
              <a:rPr lang="es-MX" sz="1200" b="1" dirty="0" smtClean="0">
                <a:latin typeface="EurekaSans-Light" pitchFamily="34" charset="0"/>
              </a:rPr>
              <a:t>Alcance:</a:t>
            </a:r>
            <a:endParaRPr lang="es-MX" sz="1200" dirty="0" smtClean="0">
              <a:latin typeface="EurekaSans-Light" pitchFamily="34" charset="0"/>
            </a:endParaRPr>
          </a:p>
          <a:p>
            <a:pPr algn="just"/>
            <a:r>
              <a:rPr lang="es-MX" sz="1200" dirty="0" smtClean="0">
                <a:latin typeface="EurekaSans-Light" pitchFamily="34" charset="0"/>
              </a:rPr>
              <a:t>Con el propósito de contribuir a la mejora continua de la calidad de la oferta educativa; coadyuvar a la ampliación de la cobertura de la educación superior con equidad, el Instituto participó en la convocatoria 2009 del Programa Integral de Fortalecimiento de los Institutos Tecnológicos (PIFIT), dentro de los dos programas contemplados en dicha convocatoria y como resultado de la evaluación realizada, para atender el Proyecto para la Ampliación de la Oferta Educativa (PAOE) se obtuvo la asignación de $220,000.00 destinados a la adquisición de equipo, para fomentar el desarrollo de competencias profesionales en los estudiantes mediante la realización de actividades de aprendizaje prácticas en la áreas de ciencias básicas. </a:t>
            </a:r>
          </a:p>
        </p:txBody>
      </p:sp>
      <p:pic>
        <p:nvPicPr>
          <p:cNvPr id="16" name="15 Imagen" descr="aula nueva No. 8 de civil y lab. de inform. y sistemas 11 02 10 014.jpg"/>
          <p:cNvPicPr>
            <a:picLocks noChangeAspect="1"/>
          </p:cNvPicPr>
          <p:nvPr/>
        </p:nvPicPr>
        <p:blipFill>
          <a:blip r:embed="rId6" cstate="print"/>
          <a:stretch>
            <a:fillRect/>
          </a:stretch>
        </p:blipFill>
        <p:spPr>
          <a:xfrm rot="20267109">
            <a:off x="2912844" y="1052799"/>
            <a:ext cx="2816938" cy="2112704"/>
          </a:xfrm>
          <a:prstGeom prst="rect">
            <a:avLst/>
          </a:prstGeom>
          <a:effectLst>
            <a:softEdge rad="317500"/>
          </a:effectLst>
        </p:spPr>
      </p:pic>
      <p:pic>
        <p:nvPicPr>
          <p:cNvPr id="18" name="17 Imagen" descr="acto civico del 8 de febrero e inaugur.del semest. ene-jun  2010 008.jpg"/>
          <p:cNvPicPr>
            <a:picLocks noChangeAspect="1"/>
          </p:cNvPicPr>
          <p:nvPr/>
        </p:nvPicPr>
        <p:blipFill>
          <a:blip r:embed="rId7" cstate="print"/>
          <a:stretch>
            <a:fillRect/>
          </a:stretch>
        </p:blipFill>
        <p:spPr>
          <a:xfrm rot="845087">
            <a:off x="3108839" y="4413685"/>
            <a:ext cx="2757888" cy="2068416"/>
          </a:xfrm>
          <a:prstGeom prst="rect">
            <a:avLst/>
          </a:prstGeom>
          <a:effectLst>
            <a:softEdge rad="317500"/>
          </a:effectLst>
        </p:spPr>
      </p:pic>
      <p:pic>
        <p:nvPicPr>
          <p:cNvPr id="19" name="18 Imagen" descr="fotografias del concurso de canto de alumnos 22 10 09 015.jpg"/>
          <p:cNvPicPr>
            <a:picLocks noChangeAspect="1"/>
          </p:cNvPicPr>
          <p:nvPr/>
        </p:nvPicPr>
        <p:blipFill>
          <a:blip r:embed="rId8" cstate="print"/>
          <a:stretch>
            <a:fillRect/>
          </a:stretch>
        </p:blipFill>
        <p:spPr>
          <a:xfrm>
            <a:off x="3643306" y="2928934"/>
            <a:ext cx="2157890" cy="1657859"/>
          </a:xfrm>
          <a:prstGeom prst="rect">
            <a:avLst/>
          </a:prstGeom>
          <a:ln>
            <a:noFill/>
          </a:ln>
          <a:effectLst>
            <a:outerShdw blurRad="292100" dist="139700" dir="2700000" algn="tl" rotWithShape="0">
              <a:srgbClr val="333333">
                <a:alpha val="65000"/>
              </a:srgbClr>
            </a:outerShdw>
            <a:softEdge rad="317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inta perforada"/>
          <p:cNvSpPr/>
          <p:nvPr/>
        </p:nvSpPr>
        <p:spPr>
          <a:xfrm>
            <a:off x="3143240" y="571480"/>
            <a:ext cx="2786082" cy="6286520"/>
          </a:xfrm>
          <a:prstGeom prst="flowChartPunchedTap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12 Grupo"/>
          <p:cNvGrpSpPr/>
          <p:nvPr/>
        </p:nvGrpSpPr>
        <p:grpSpPr>
          <a:xfrm>
            <a:off x="-32" y="0"/>
            <a:ext cx="9144064" cy="6858000"/>
            <a:chOff x="-32" y="0"/>
            <a:chExt cx="9144064" cy="6858000"/>
          </a:xfrm>
        </p:grpSpPr>
        <p:grpSp>
          <p:nvGrpSpPr>
            <p:cNvPr id="3" name="15 Grupo"/>
            <p:cNvGrpSpPr/>
            <p:nvPr/>
          </p:nvGrpSpPr>
          <p:grpSpPr>
            <a:xfrm>
              <a:off x="0" y="0"/>
              <a:ext cx="9144032" cy="6858000"/>
              <a:chOff x="0" y="0"/>
              <a:chExt cx="9144032" cy="6858000"/>
            </a:xfrm>
          </p:grpSpPr>
          <p:sp>
            <p:nvSpPr>
              <p:cNvPr id="10" name="9 Rectángulo"/>
              <p:cNvSpPr/>
              <p:nvPr/>
            </p:nvSpPr>
            <p:spPr>
              <a:xfrm>
                <a:off x="0" y="1000108"/>
                <a:ext cx="571472" cy="5857892"/>
              </a:xfrm>
              <a:prstGeom prst="rect">
                <a:avLst/>
              </a:prstGeom>
              <a:solidFill>
                <a:srgbClr val="FFF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traso"/>
              <p:cNvSpPr/>
              <p:nvPr/>
            </p:nvSpPr>
            <p:spPr>
              <a:xfrm rot="10800000">
                <a:off x="142843" y="1000108"/>
                <a:ext cx="571504" cy="5643602"/>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p:cNvSpPr/>
              <p:nvPr/>
            </p:nvSpPr>
            <p:spPr>
              <a:xfrm>
                <a:off x="0" y="0"/>
                <a:ext cx="8786842" cy="7143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Picture 4" descr="POLITICA DE CALIDAD"/>
              <p:cNvPicPr>
                <a:picLocks noChangeAspect="1" noChangeArrowheads="1"/>
              </p:cNvPicPr>
              <p:nvPr/>
            </p:nvPicPr>
            <p:blipFill>
              <a:blip r:embed="rId2"/>
              <a:srcRect l="1539" t="16547" b="72656"/>
              <a:stretch>
                <a:fillRect/>
              </a:stretch>
            </p:blipFill>
            <p:spPr bwMode="auto">
              <a:xfrm>
                <a:off x="0" y="571480"/>
                <a:ext cx="9144000" cy="500066"/>
              </a:xfrm>
              <a:prstGeom prst="rect">
                <a:avLst/>
              </a:prstGeom>
              <a:noFill/>
              <a:ln w="9525">
                <a:noFill/>
                <a:miter lim="800000"/>
                <a:headEnd/>
                <a:tailEnd/>
              </a:ln>
            </p:spPr>
          </p:pic>
          <p:pic>
            <p:nvPicPr>
              <p:cNvPr id="4" name="3 Imagen" descr="Nueva imagen.png"/>
              <p:cNvPicPr>
                <a:picLocks noChangeAspect="1"/>
              </p:cNvPicPr>
              <p:nvPr/>
            </p:nvPicPr>
            <p:blipFill>
              <a:blip r:embed="rId3"/>
              <a:stretch>
                <a:fillRect/>
              </a:stretch>
            </p:blipFill>
            <p:spPr>
              <a:xfrm>
                <a:off x="7572396" y="71414"/>
                <a:ext cx="798165" cy="357190"/>
              </a:xfrm>
              <a:prstGeom prst="rect">
                <a:avLst/>
              </a:prstGeom>
            </p:spPr>
          </p:pic>
          <p:pic>
            <p:nvPicPr>
              <p:cNvPr id="5" name="4 Imagen" descr="logotec.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072330" y="71414"/>
                <a:ext cx="428628" cy="441487"/>
              </a:xfrm>
              <a:prstGeom prst="rect">
                <a:avLst/>
              </a:prstGeom>
            </p:spPr>
          </p:pic>
          <p:pic>
            <p:nvPicPr>
              <p:cNvPr id="6" name="5 Imagen"/>
              <p:cNvPicPr/>
              <p:nvPr/>
            </p:nvPicPr>
            <p:blipFill>
              <a:blip r:embed="rId5" cstate="print"/>
              <a:srcRect l="85156" t="40664"/>
              <a:stretch>
                <a:fillRect/>
              </a:stretch>
            </p:blipFill>
            <p:spPr bwMode="auto">
              <a:xfrm>
                <a:off x="8501090" y="0"/>
                <a:ext cx="642942" cy="857232"/>
              </a:xfrm>
              <a:prstGeom prst="rect">
                <a:avLst/>
              </a:prstGeom>
              <a:noFill/>
              <a:ln w="9525">
                <a:noFill/>
                <a:miter lim="800000"/>
                <a:headEnd/>
                <a:tailEnd/>
              </a:ln>
            </p:spPr>
          </p:pic>
          <p:sp>
            <p:nvSpPr>
              <p:cNvPr id="12" name="11 Rectángulo"/>
              <p:cNvSpPr/>
              <p:nvPr/>
            </p:nvSpPr>
            <p:spPr>
              <a:xfrm>
                <a:off x="0" y="6500834"/>
                <a:ext cx="9144000" cy="35716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CuadroTexto"/>
            <p:cNvSpPr txBox="1"/>
            <p:nvPr/>
          </p:nvSpPr>
          <p:spPr>
            <a:xfrm>
              <a:off x="-32" y="6541778"/>
              <a:ext cx="2571768" cy="276999"/>
            </a:xfrm>
            <a:prstGeom prst="rect">
              <a:avLst/>
            </a:prstGeom>
            <a:noFill/>
          </p:spPr>
          <p:txBody>
            <a:bodyPr wrap="square" rtlCol="0">
              <a:spAutoFit/>
            </a:bodyPr>
            <a:lstStyle/>
            <a:p>
              <a:r>
                <a:rPr lang="es-MX" sz="1200" b="1" dirty="0" smtClean="0">
                  <a:solidFill>
                    <a:schemeClr val="bg1"/>
                  </a:solidFill>
                  <a:latin typeface="EurekaSans-Light" pitchFamily="34" charset="0"/>
                </a:rPr>
                <a:t>Informe de Rendición de Cuentas 2009</a:t>
              </a:r>
              <a:endParaRPr lang="es-MX" sz="1200" b="1" dirty="0">
                <a:solidFill>
                  <a:schemeClr val="bg1"/>
                </a:solidFill>
                <a:latin typeface="EurekaSans-Light" pitchFamily="34" charset="0"/>
              </a:endParaRPr>
            </a:p>
          </p:txBody>
        </p:sp>
      </p:grpSp>
      <p:sp>
        <p:nvSpPr>
          <p:cNvPr id="20" name="19 CuadroTexto"/>
          <p:cNvSpPr txBox="1"/>
          <p:nvPr/>
        </p:nvSpPr>
        <p:spPr>
          <a:xfrm>
            <a:off x="5929322" y="3176847"/>
            <a:ext cx="3214678" cy="3323987"/>
          </a:xfrm>
          <a:prstGeom prst="rect">
            <a:avLst/>
          </a:prstGeom>
          <a:noFill/>
        </p:spPr>
        <p:txBody>
          <a:bodyPr wrap="square" rtlCol="0">
            <a:spAutoFit/>
          </a:bodyPr>
          <a:lstStyle/>
          <a:p>
            <a:pPr algn="just"/>
            <a:r>
              <a:rPr lang="es-MX" sz="1400" b="1" dirty="0" smtClean="0">
                <a:latin typeface="EurekaSans-Light" pitchFamily="34" charset="0"/>
              </a:rPr>
              <a:t>d) Proceso de </a:t>
            </a:r>
            <a:r>
              <a:rPr lang="es-MX" sz="1400" b="1" dirty="0" smtClean="0">
                <a:latin typeface="EurekaSans-Light" pitchFamily="34" charset="0"/>
              </a:rPr>
              <a:t>Calidad</a:t>
            </a:r>
          </a:p>
          <a:p>
            <a:pPr algn="just"/>
            <a:endParaRPr lang="es-MX" sz="1400" dirty="0" smtClean="0">
              <a:latin typeface="EurekaSans-Light" pitchFamily="34" charset="0"/>
            </a:endParaRPr>
          </a:p>
          <a:p>
            <a:pPr algn="just"/>
            <a:r>
              <a:rPr lang="es-MX" sz="1400" dirty="0" smtClean="0">
                <a:latin typeface="EurekaSans-Light" pitchFamily="34" charset="0"/>
              </a:rPr>
              <a:t>El proceso estratégico de Calidad, Promueve </a:t>
            </a:r>
            <a:r>
              <a:rPr lang="es-MX" sz="1400" dirty="0" smtClean="0">
                <a:latin typeface="EurekaSans-Light" pitchFamily="34" charset="0"/>
              </a:rPr>
              <a:t>una cultura de calidad al interior del </a:t>
            </a:r>
            <a:r>
              <a:rPr lang="es-MX" sz="1400" dirty="0" smtClean="0">
                <a:latin typeface="EurekaSans-Light" pitchFamily="34" charset="0"/>
              </a:rPr>
              <a:t>Instituto, así como </a:t>
            </a:r>
            <a:r>
              <a:rPr lang="es-MX" sz="1400" dirty="0" smtClean="0">
                <a:latin typeface="EurekaSans-Light" pitchFamily="34" charset="0"/>
              </a:rPr>
              <a:t>la formación y desarrollo de directivos y la </a:t>
            </a:r>
            <a:r>
              <a:rPr lang="es-MX" sz="1400" dirty="0" smtClean="0">
                <a:latin typeface="EurekaSans-Light" pitchFamily="34" charset="0"/>
              </a:rPr>
              <a:t>capacitación del </a:t>
            </a:r>
            <a:r>
              <a:rPr lang="es-MX" sz="1400" dirty="0" smtClean="0">
                <a:latin typeface="EurekaSans-Light" pitchFamily="34" charset="0"/>
              </a:rPr>
              <a:t>personal de apoyo a la educación para asegurar </a:t>
            </a:r>
            <a:r>
              <a:rPr lang="es-MX" sz="1400" dirty="0" smtClean="0">
                <a:latin typeface="EurekaSans-Light" pitchFamily="34" charset="0"/>
              </a:rPr>
              <a:t>la satisfacción </a:t>
            </a:r>
            <a:r>
              <a:rPr lang="es-MX" sz="1400" dirty="0" smtClean="0">
                <a:latin typeface="EurekaSans-Light" pitchFamily="34" charset="0"/>
              </a:rPr>
              <a:t>del cliente.</a:t>
            </a:r>
            <a:endParaRPr lang="es-MX" sz="1400" b="1" dirty="0" smtClean="0">
              <a:latin typeface="EurekaSans-Light" pitchFamily="34" charset="0"/>
            </a:endParaRPr>
          </a:p>
          <a:p>
            <a:pPr algn="just"/>
            <a:endParaRPr lang="es-MX" sz="1400" b="1" dirty="0" smtClean="0">
              <a:latin typeface="EurekaSans-Light" pitchFamily="34" charset="0"/>
            </a:endParaRPr>
          </a:p>
          <a:p>
            <a:pPr algn="just"/>
            <a:r>
              <a:rPr lang="es-MX" sz="1400" b="1" dirty="0" smtClean="0">
                <a:latin typeface="EurekaSans-Light" pitchFamily="34" charset="0"/>
              </a:rPr>
              <a:t>e</a:t>
            </a:r>
            <a:r>
              <a:rPr lang="es-MX" sz="1400" b="1" dirty="0" smtClean="0">
                <a:latin typeface="EurekaSans-Light" pitchFamily="34" charset="0"/>
              </a:rPr>
              <a:t>) Proceso Administración del </a:t>
            </a:r>
            <a:r>
              <a:rPr lang="es-MX" sz="1400" b="1" dirty="0" smtClean="0">
                <a:latin typeface="EurekaSans-Light" pitchFamily="34" charset="0"/>
              </a:rPr>
              <a:t>Recurso</a:t>
            </a:r>
          </a:p>
          <a:p>
            <a:pPr algn="just"/>
            <a:endParaRPr lang="es-MX" sz="1400" b="1" dirty="0" smtClean="0">
              <a:latin typeface="EurekaSans-Light" pitchFamily="34" charset="0"/>
            </a:endParaRPr>
          </a:p>
          <a:p>
            <a:pPr algn="just"/>
            <a:r>
              <a:rPr lang="es-MX" sz="1400" dirty="0" smtClean="0">
                <a:latin typeface="EurekaSans-Light" pitchFamily="34" charset="0"/>
              </a:rPr>
              <a:t>El </a:t>
            </a:r>
            <a:r>
              <a:rPr lang="es-MX" sz="1400" dirty="0" smtClean="0">
                <a:latin typeface="EurekaSans-Light" pitchFamily="34" charset="0"/>
              </a:rPr>
              <a:t>proceso estratégico de Administración de los Recursos es el encargado de determinar y proporcionar los recursos necesarios para implementar, mantener y mejorar el servicio educativo</a:t>
            </a:r>
            <a:r>
              <a:rPr lang="es-MX" sz="1400" dirty="0" smtClean="0">
                <a:latin typeface="EurekaSans-Light" pitchFamily="34" charset="0"/>
              </a:rPr>
              <a:t>.</a:t>
            </a:r>
            <a:endParaRPr lang="es-MX" sz="1400" dirty="0" smtClean="0">
              <a:latin typeface="EurekaSans-Light"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inta perforada"/>
          <p:cNvSpPr/>
          <p:nvPr/>
        </p:nvSpPr>
        <p:spPr>
          <a:xfrm>
            <a:off x="3143240" y="571480"/>
            <a:ext cx="2786082" cy="6286520"/>
          </a:xfrm>
          <a:prstGeom prst="flowChartPunchedTap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18 Grupo"/>
          <p:cNvGrpSpPr/>
          <p:nvPr/>
        </p:nvGrpSpPr>
        <p:grpSpPr>
          <a:xfrm>
            <a:off x="0" y="0"/>
            <a:ext cx="9144032" cy="6858000"/>
            <a:chOff x="0" y="0"/>
            <a:chExt cx="9144032" cy="6858000"/>
          </a:xfrm>
        </p:grpSpPr>
        <p:grpSp>
          <p:nvGrpSpPr>
            <p:cNvPr id="3" name="15 Grupo"/>
            <p:cNvGrpSpPr/>
            <p:nvPr/>
          </p:nvGrpSpPr>
          <p:grpSpPr>
            <a:xfrm>
              <a:off x="0" y="0"/>
              <a:ext cx="9144032" cy="6858000"/>
              <a:chOff x="0" y="0"/>
              <a:chExt cx="9144032" cy="6858000"/>
            </a:xfrm>
          </p:grpSpPr>
          <p:sp>
            <p:nvSpPr>
              <p:cNvPr id="10" name="9 Rectángulo"/>
              <p:cNvSpPr/>
              <p:nvPr/>
            </p:nvSpPr>
            <p:spPr>
              <a:xfrm>
                <a:off x="0" y="1000108"/>
                <a:ext cx="571472" cy="5857892"/>
              </a:xfrm>
              <a:prstGeom prst="rect">
                <a:avLst/>
              </a:prstGeom>
              <a:solidFill>
                <a:srgbClr val="FFF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traso"/>
              <p:cNvSpPr/>
              <p:nvPr/>
            </p:nvSpPr>
            <p:spPr>
              <a:xfrm rot="10800000">
                <a:off x="142843" y="1000108"/>
                <a:ext cx="571504" cy="5643602"/>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p:cNvSpPr/>
              <p:nvPr/>
            </p:nvSpPr>
            <p:spPr>
              <a:xfrm>
                <a:off x="0" y="0"/>
                <a:ext cx="8786842" cy="7143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Picture 4" descr="POLITICA DE CALIDAD"/>
              <p:cNvPicPr>
                <a:picLocks noChangeAspect="1" noChangeArrowheads="1"/>
              </p:cNvPicPr>
              <p:nvPr/>
            </p:nvPicPr>
            <p:blipFill>
              <a:blip r:embed="rId2"/>
              <a:srcRect l="1539" t="16547" b="72656"/>
              <a:stretch>
                <a:fillRect/>
              </a:stretch>
            </p:blipFill>
            <p:spPr bwMode="auto">
              <a:xfrm>
                <a:off x="0" y="571480"/>
                <a:ext cx="9144000" cy="500066"/>
              </a:xfrm>
              <a:prstGeom prst="rect">
                <a:avLst/>
              </a:prstGeom>
              <a:noFill/>
              <a:ln w="9525">
                <a:noFill/>
                <a:miter lim="800000"/>
                <a:headEnd/>
                <a:tailEnd/>
              </a:ln>
            </p:spPr>
          </p:pic>
          <p:pic>
            <p:nvPicPr>
              <p:cNvPr id="4" name="3 Imagen" descr="Nueva imagen.png"/>
              <p:cNvPicPr>
                <a:picLocks noChangeAspect="1"/>
              </p:cNvPicPr>
              <p:nvPr/>
            </p:nvPicPr>
            <p:blipFill>
              <a:blip r:embed="rId3"/>
              <a:stretch>
                <a:fillRect/>
              </a:stretch>
            </p:blipFill>
            <p:spPr>
              <a:xfrm>
                <a:off x="7572396" y="71414"/>
                <a:ext cx="798165" cy="357190"/>
              </a:xfrm>
              <a:prstGeom prst="rect">
                <a:avLst/>
              </a:prstGeom>
            </p:spPr>
          </p:pic>
          <p:pic>
            <p:nvPicPr>
              <p:cNvPr id="5" name="4 Imagen" descr="logotec.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072330" y="71414"/>
                <a:ext cx="428628" cy="441487"/>
              </a:xfrm>
              <a:prstGeom prst="rect">
                <a:avLst/>
              </a:prstGeom>
            </p:spPr>
          </p:pic>
          <p:pic>
            <p:nvPicPr>
              <p:cNvPr id="6" name="5 Imagen"/>
              <p:cNvPicPr/>
              <p:nvPr/>
            </p:nvPicPr>
            <p:blipFill>
              <a:blip r:embed="rId5" cstate="print"/>
              <a:srcRect l="85156" t="40664"/>
              <a:stretch>
                <a:fillRect/>
              </a:stretch>
            </p:blipFill>
            <p:spPr bwMode="auto">
              <a:xfrm>
                <a:off x="8501090" y="0"/>
                <a:ext cx="642942" cy="857232"/>
              </a:xfrm>
              <a:prstGeom prst="rect">
                <a:avLst/>
              </a:prstGeom>
              <a:noFill/>
              <a:ln w="9525">
                <a:noFill/>
                <a:miter lim="800000"/>
                <a:headEnd/>
                <a:tailEnd/>
              </a:ln>
            </p:spPr>
          </p:pic>
          <p:sp>
            <p:nvSpPr>
              <p:cNvPr id="12" name="11 Rectángulo"/>
              <p:cNvSpPr/>
              <p:nvPr/>
            </p:nvSpPr>
            <p:spPr>
              <a:xfrm>
                <a:off x="0" y="6500834"/>
                <a:ext cx="9144000" cy="35716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CuadroTexto"/>
            <p:cNvSpPr txBox="1"/>
            <p:nvPr/>
          </p:nvSpPr>
          <p:spPr>
            <a:xfrm>
              <a:off x="6572264" y="6541778"/>
              <a:ext cx="2571768" cy="276999"/>
            </a:xfrm>
            <a:prstGeom prst="rect">
              <a:avLst/>
            </a:prstGeom>
            <a:noFill/>
          </p:spPr>
          <p:txBody>
            <a:bodyPr wrap="square" rtlCol="0">
              <a:spAutoFit/>
            </a:bodyPr>
            <a:lstStyle/>
            <a:p>
              <a:pPr algn="r"/>
              <a:r>
                <a:rPr lang="es-MX" sz="1200" b="1" dirty="0" smtClean="0">
                  <a:solidFill>
                    <a:schemeClr val="bg1"/>
                  </a:solidFill>
                  <a:latin typeface="EurekaSans-Light" pitchFamily="34" charset="0"/>
                </a:rPr>
                <a:t>Informe de Rendición de Cuentas 2009</a:t>
              </a:r>
              <a:endParaRPr lang="es-MX" sz="1200" b="1" dirty="0">
                <a:solidFill>
                  <a:schemeClr val="bg1"/>
                </a:solidFill>
                <a:latin typeface="EurekaSans-Light" pitchFamily="34" charset="0"/>
              </a:endParaRPr>
            </a:p>
          </p:txBody>
        </p:sp>
      </p:grpSp>
      <p:sp>
        <p:nvSpPr>
          <p:cNvPr id="14" name="13 CuadroTexto"/>
          <p:cNvSpPr txBox="1"/>
          <p:nvPr/>
        </p:nvSpPr>
        <p:spPr>
          <a:xfrm>
            <a:off x="190532" y="1071546"/>
            <a:ext cx="2928958" cy="5663089"/>
          </a:xfrm>
          <a:prstGeom prst="rect">
            <a:avLst/>
          </a:prstGeom>
          <a:noFill/>
        </p:spPr>
        <p:txBody>
          <a:bodyPr wrap="square" rtlCol="0">
            <a:spAutoFit/>
          </a:bodyPr>
          <a:lstStyle/>
          <a:p>
            <a:pPr algn="just"/>
            <a:r>
              <a:rPr lang="es-MX" sz="1200" b="1" dirty="0" smtClean="0">
                <a:latin typeface="EurekaSans-Light" pitchFamily="34" charset="0"/>
              </a:rPr>
              <a:t>Meta 28.</a:t>
            </a:r>
            <a:endParaRPr lang="es-MX" sz="1200" dirty="0" smtClean="0">
              <a:latin typeface="EurekaSans-Light" pitchFamily="34" charset="0"/>
            </a:endParaRPr>
          </a:p>
          <a:p>
            <a:pPr algn="just"/>
            <a:r>
              <a:rPr lang="es-MX" sz="1200" dirty="0" smtClean="0">
                <a:latin typeface="EurekaSans-Light" pitchFamily="34" charset="0"/>
              </a:rPr>
              <a:t>Realizar en el 2009, la entrega anual del informe de rendición de cuentas del Instituto con oportunidad y veracidad.</a:t>
            </a:r>
          </a:p>
          <a:p>
            <a:pPr algn="just"/>
            <a:r>
              <a:rPr lang="es-MX" sz="1200" dirty="0" smtClean="0">
                <a:latin typeface="EurekaSans-Light" pitchFamily="34" charset="0"/>
              </a:rPr>
              <a:t> </a:t>
            </a:r>
          </a:p>
          <a:p>
            <a:pPr algn="just"/>
            <a:r>
              <a:rPr lang="es-MX" sz="1200" b="1" dirty="0" smtClean="0">
                <a:latin typeface="EurekaSans-Light" pitchFamily="34" charset="0"/>
              </a:rPr>
              <a:t>Alcance:</a:t>
            </a:r>
            <a:endParaRPr lang="es-MX" sz="1200" dirty="0" smtClean="0">
              <a:latin typeface="EurekaSans-Light" pitchFamily="34" charset="0"/>
            </a:endParaRPr>
          </a:p>
          <a:p>
            <a:pPr algn="just"/>
            <a:r>
              <a:rPr lang="es-MX" sz="1200" dirty="0" smtClean="0">
                <a:latin typeface="EurekaSans-Light" pitchFamily="34" charset="0"/>
              </a:rPr>
              <a:t>En congruencia con el compromiso de transparencia y con la finalidad de fortalecer las prácticas y valores dentro de la administración de este Instituto con un enfoque de gestión honesto, transparente y con una nueva vocación de rendir cuentas sobre las acciones y compromisos generados, el Instituto elaboró y presentó su informe de rendición de cuentas correspondiente al año 2008 el 5 de marzo de 2009.</a:t>
            </a:r>
          </a:p>
          <a:p>
            <a:pPr algn="just"/>
            <a:endParaRPr lang="es-MX" sz="1200" dirty="0" smtClean="0">
              <a:latin typeface="EurekaSans-Light" pitchFamily="34" charset="0"/>
            </a:endParaRPr>
          </a:p>
          <a:p>
            <a:pPr algn="just"/>
            <a:r>
              <a:rPr lang="es-MX" sz="1400" b="1" dirty="0" smtClean="0">
                <a:latin typeface="EurekaSans-Light" pitchFamily="34" charset="0"/>
              </a:rPr>
              <a:t>d) Proceso de Calidad</a:t>
            </a:r>
          </a:p>
          <a:p>
            <a:pPr algn="just"/>
            <a:endParaRPr lang="es-MX" sz="1200" dirty="0" smtClean="0">
              <a:latin typeface="EurekaSans-Light" pitchFamily="34" charset="0"/>
            </a:endParaRPr>
          </a:p>
          <a:p>
            <a:pPr algn="just"/>
            <a:r>
              <a:rPr lang="es-MX" sz="1200" b="1" dirty="0" smtClean="0">
                <a:latin typeface="EurekaSans-Light" pitchFamily="34" charset="0"/>
              </a:rPr>
              <a:t>Meta 7.</a:t>
            </a:r>
            <a:endParaRPr lang="es-MX" sz="1200" dirty="0" smtClean="0">
              <a:latin typeface="EurekaSans-Light" pitchFamily="34" charset="0"/>
            </a:endParaRPr>
          </a:p>
          <a:p>
            <a:pPr algn="just"/>
            <a:r>
              <a:rPr lang="es-MX" sz="1200" dirty="0" smtClean="0">
                <a:latin typeface="EurekaSans-Light" pitchFamily="34" charset="0"/>
              </a:rPr>
              <a:t>Para el 2009, el instituto mantiene certificado su proceso educativo, conforme a la norma ISO 9001:2000.</a:t>
            </a:r>
          </a:p>
          <a:p>
            <a:pPr algn="just"/>
            <a:r>
              <a:rPr lang="es-MX" sz="1200" dirty="0" smtClean="0">
                <a:latin typeface="EurekaSans-Light" pitchFamily="34" charset="0"/>
              </a:rPr>
              <a:t> </a:t>
            </a:r>
          </a:p>
          <a:p>
            <a:pPr algn="just"/>
            <a:r>
              <a:rPr lang="es-MX" sz="1200" b="1" dirty="0" smtClean="0">
                <a:latin typeface="EurekaSans-Light" pitchFamily="34" charset="0"/>
              </a:rPr>
              <a:t>Alcance:</a:t>
            </a:r>
            <a:endParaRPr lang="es-MX" sz="1200" dirty="0" smtClean="0">
              <a:latin typeface="EurekaSans-Light" pitchFamily="34" charset="0"/>
            </a:endParaRPr>
          </a:p>
          <a:p>
            <a:pPr algn="just"/>
            <a:r>
              <a:rPr lang="es-MX" sz="1200" dirty="0" smtClean="0">
                <a:latin typeface="EurekaSans-Light" pitchFamily="34" charset="0"/>
              </a:rPr>
              <a:t>Se desarrollo el Manual del Sistema de Gestión de la Calidad para la transición del sistema multisitios al individualizado lográndose la certificación del proceso educativo con referencia a la norma ISO 9001:2000, como Instituto Tecnológico de </a:t>
            </a:r>
            <a:r>
              <a:rPr lang="es-MX" sz="1200" dirty="0" err="1" smtClean="0">
                <a:latin typeface="EurekaSans-Light" pitchFamily="34" charset="0"/>
              </a:rPr>
              <a:t>Tuxtepec</a:t>
            </a:r>
            <a:r>
              <a:rPr lang="es-MX" sz="1200" dirty="0" smtClean="0">
                <a:latin typeface="EurekaSans-Light" pitchFamily="34" charset="0"/>
              </a:rPr>
              <a:t>.</a:t>
            </a:r>
            <a:endParaRPr lang="es-MX" sz="1200" dirty="0">
              <a:latin typeface="EurekaSans-Light" pitchFamily="34" charset="0"/>
            </a:endParaRPr>
          </a:p>
        </p:txBody>
      </p:sp>
      <p:sp>
        <p:nvSpPr>
          <p:cNvPr id="15" name="14 CuadroTexto"/>
          <p:cNvSpPr txBox="1"/>
          <p:nvPr/>
        </p:nvSpPr>
        <p:spPr>
          <a:xfrm>
            <a:off x="6000792" y="982294"/>
            <a:ext cx="3143240" cy="5632311"/>
          </a:xfrm>
          <a:prstGeom prst="rect">
            <a:avLst/>
          </a:prstGeom>
          <a:noFill/>
        </p:spPr>
        <p:txBody>
          <a:bodyPr wrap="square" rtlCol="0">
            <a:spAutoFit/>
          </a:bodyPr>
          <a:lstStyle/>
          <a:p>
            <a:pPr algn="just"/>
            <a:r>
              <a:rPr lang="es-MX" sz="1200" b="1" dirty="0" smtClean="0">
                <a:latin typeface="EurekaSans-Light" pitchFamily="34" charset="0"/>
              </a:rPr>
              <a:t>Meta 8.</a:t>
            </a:r>
            <a:endParaRPr lang="es-MX" sz="1200" dirty="0" smtClean="0">
              <a:latin typeface="EurekaSans-Light" pitchFamily="34" charset="0"/>
            </a:endParaRPr>
          </a:p>
          <a:p>
            <a:pPr algn="just"/>
            <a:r>
              <a:rPr lang="es-MX" sz="1200" dirty="0" smtClean="0">
                <a:latin typeface="EurekaSans-Light" pitchFamily="34" charset="0"/>
              </a:rPr>
              <a:t>En el 2009, lograr que 360 de estudiantes del instituto sean apoyados con becas PRONABES.</a:t>
            </a:r>
          </a:p>
          <a:p>
            <a:pPr algn="just"/>
            <a:r>
              <a:rPr lang="es-MX" sz="1200" dirty="0" smtClean="0">
                <a:latin typeface="EurekaSans-Light" pitchFamily="34" charset="0"/>
              </a:rPr>
              <a:t> </a:t>
            </a:r>
          </a:p>
          <a:p>
            <a:pPr algn="just"/>
            <a:r>
              <a:rPr lang="es-MX" sz="1200" b="1" dirty="0" smtClean="0">
                <a:latin typeface="EurekaSans-Light" pitchFamily="34" charset="0"/>
              </a:rPr>
              <a:t>Alcance:</a:t>
            </a:r>
            <a:endParaRPr lang="es-MX" sz="1200" dirty="0" smtClean="0">
              <a:latin typeface="EurekaSans-Light" pitchFamily="34" charset="0"/>
            </a:endParaRPr>
          </a:p>
          <a:p>
            <a:pPr algn="just"/>
            <a:r>
              <a:rPr lang="es-MX" sz="1200" dirty="0" smtClean="0">
                <a:latin typeface="EurekaSans-Light" pitchFamily="34" charset="0"/>
              </a:rPr>
              <a:t>El Programa Nacional de Becas para la Educación Superior (PRONABES), ayuda a todos aquellos alumnos de alto rendimiento académico que provienen de familias de bajos recursos. En el 2009, 461 estudiantes fueron beneficiados por este programa, gracias a que se atendieron las respectivas convocatorias en tiempo y forma y se establecieron estrategias al interior para promocionar estos apoyos económicos. Se continúa atendiendo y dando seguimiento a los becarios, en el cumplimiento de los requisitos solicitados para dicha prestación con la finalidad de que sigan manteniendo tan vital apoyo.</a:t>
            </a:r>
          </a:p>
          <a:p>
            <a:pPr algn="just"/>
            <a:endParaRPr lang="es-MX" sz="1200" b="1" dirty="0" smtClean="0">
              <a:latin typeface="EurekaSans-Light" pitchFamily="34" charset="0"/>
            </a:endParaRPr>
          </a:p>
          <a:p>
            <a:pPr algn="just"/>
            <a:r>
              <a:rPr lang="es-MX" sz="1400" b="1" dirty="0" smtClean="0">
                <a:latin typeface="EurekaSans-Light" pitchFamily="34" charset="0"/>
              </a:rPr>
              <a:t>e) Proceso Administración del Recurso</a:t>
            </a:r>
          </a:p>
          <a:p>
            <a:pPr algn="just"/>
            <a:endParaRPr lang="es-MX" sz="1200" b="1" dirty="0" smtClean="0">
              <a:latin typeface="EurekaSans-Light" pitchFamily="34" charset="0"/>
            </a:endParaRPr>
          </a:p>
          <a:p>
            <a:pPr algn="just"/>
            <a:r>
              <a:rPr lang="es-MX" sz="1200" b="1" dirty="0" smtClean="0">
                <a:latin typeface="EurekaSans-Light" pitchFamily="34" charset="0"/>
              </a:rPr>
              <a:t>Meta 29.</a:t>
            </a:r>
            <a:endParaRPr lang="es-MX" sz="1200" dirty="0" smtClean="0">
              <a:latin typeface="EurekaSans-Light" pitchFamily="34" charset="0"/>
            </a:endParaRPr>
          </a:p>
          <a:p>
            <a:pPr algn="just"/>
            <a:r>
              <a:rPr lang="es-MX" sz="1200" dirty="0" smtClean="0">
                <a:latin typeface="EurekaSans-Light" pitchFamily="34" charset="0"/>
              </a:rPr>
              <a:t>Lograr en el 2009, que el 100% de los directivos y personal de apoyo y asistencia a la educación, participen en cursos de capacitación y desarrollo.</a:t>
            </a:r>
          </a:p>
          <a:p>
            <a:pPr algn="just"/>
            <a:r>
              <a:rPr lang="es-MX" sz="1200" dirty="0" smtClean="0">
                <a:latin typeface="EurekaSans-Light" pitchFamily="34" charset="0"/>
              </a:rPr>
              <a:t> </a:t>
            </a:r>
            <a:r>
              <a:rPr lang="es-MX" sz="1200" b="1" dirty="0" smtClean="0">
                <a:latin typeface="EurekaSans-Light" pitchFamily="34" charset="0"/>
              </a:rPr>
              <a:t>Alcance:</a:t>
            </a:r>
            <a:endParaRPr lang="es-MX" sz="1200" dirty="0" smtClean="0">
              <a:latin typeface="EurekaSans-Light" pitchFamily="34" charset="0"/>
            </a:endParaRPr>
          </a:p>
          <a:p>
            <a:pPr algn="just"/>
            <a:r>
              <a:rPr lang="es-MX" sz="1200" dirty="0" smtClean="0">
                <a:latin typeface="EurekaSans-Light" pitchFamily="34" charset="0"/>
              </a:rPr>
              <a:t>Se impartieron dos cursos de capacitación al personal de apoyo y asistencia a la educación denominados “Éxito en atención al cliente” y “Excel y Word avanzado”, con un total de 60 horas, atendiendo a 42 trabajadores, lo que representa un avance del 37% con respecto a la meta.</a:t>
            </a:r>
          </a:p>
        </p:txBody>
      </p:sp>
      <p:pic>
        <p:nvPicPr>
          <p:cNvPr id="16" name="15 Imagen" descr="cursos de actualizacion para  personaldel itt del 11 al 15 2010 001.jpg"/>
          <p:cNvPicPr>
            <a:picLocks noChangeAspect="1"/>
          </p:cNvPicPr>
          <p:nvPr/>
        </p:nvPicPr>
        <p:blipFill>
          <a:blip r:embed="rId6" cstate="print"/>
          <a:stretch>
            <a:fillRect/>
          </a:stretch>
        </p:blipFill>
        <p:spPr>
          <a:xfrm rot="1768316">
            <a:off x="3237847" y="4055288"/>
            <a:ext cx="2571768" cy="2023013"/>
          </a:xfrm>
          <a:prstGeom prst="rect">
            <a:avLst/>
          </a:prstGeom>
          <a:effectLst>
            <a:softEdge rad="317500"/>
          </a:effectLst>
        </p:spPr>
      </p:pic>
      <p:pic>
        <p:nvPicPr>
          <p:cNvPr id="18" name="Picture 15" descr="firma de convenico quimica rendicion de cuentas2008 chica tec 073"/>
          <p:cNvPicPr>
            <a:picLocks noChangeAspect="1" noChangeArrowheads="1"/>
          </p:cNvPicPr>
          <p:nvPr/>
        </p:nvPicPr>
        <p:blipFill>
          <a:blip r:embed="rId7" cstate="print"/>
          <a:srcRect/>
          <a:stretch>
            <a:fillRect/>
          </a:stretch>
        </p:blipFill>
        <p:spPr bwMode="auto">
          <a:xfrm rot="19842875">
            <a:off x="3222472" y="1229222"/>
            <a:ext cx="2689153" cy="2235387"/>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inta perforada"/>
          <p:cNvSpPr/>
          <p:nvPr/>
        </p:nvSpPr>
        <p:spPr>
          <a:xfrm>
            <a:off x="3143240" y="571480"/>
            <a:ext cx="2786082" cy="6286520"/>
          </a:xfrm>
          <a:prstGeom prst="flowChartPunchedTap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12 Grupo"/>
          <p:cNvGrpSpPr/>
          <p:nvPr/>
        </p:nvGrpSpPr>
        <p:grpSpPr>
          <a:xfrm>
            <a:off x="-32" y="0"/>
            <a:ext cx="9144064" cy="6858000"/>
            <a:chOff x="-32" y="0"/>
            <a:chExt cx="9144064" cy="6858000"/>
          </a:xfrm>
        </p:grpSpPr>
        <p:grpSp>
          <p:nvGrpSpPr>
            <p:cNvPr id="3" name="15 Grupo"/>
            <p:cNvGrpSpPr/>
            <p:nvPr/>
          </p:nvGrpSpPr>
          <p:grpSpPr>
            <a:xfrm>
              <a:off x="0" y="0"/>
              <a:ext cx="9144032" cy="6858000"/>
              <a:chOff x="0" y="0"/>
              <a:chExt cx="9144032" cy="6858000"/>
            </a:xfrm>
          </p:grpSpPr>
          <p:sp>
            <p:nvSpPr>
              <p:cNvPr id="10" name="9 Rectángulo"/>
              <p:cNvSpPr/>
              <p:nvPr/>
            </p:nvSpPr>
            <p:spPr>
              <a:xfrm>
                <a:off x="0" y="1000108"/>
                <a:ext cx="571472" cy="5857892"/>
              </a:xfrm>
              <a:prstGeom prst="rect">
                <a:avLst/>
              </a:prstGeom>
              <a:solidFill>
                <a:srgbClr val="FFF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traso"/>
              <p:cNvSpPr/>
              <p:nvPr/>
            </p:nvSpPr>
            <p:spPr>
              <a:xfrm rot="10800000">
                <a:off x="142843" y="1000108"/>
                <a:ext cx="571504" cy="5643602"/>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p:cNvSpPr/>
              <p:nvPr/>
            </p:nvSpPr>
            <p:spPr>
              <a:xfrm>
                <a:off x="0" y="0"/>
                <a:ext cx="8786842" cy="7143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Picture 4" descr="POLITICA DE CALIDAD"/>
              <p:cNvPicPr>
                <a:picLocks noChangeAspect="1" noChangeArrowheads="1"/>
              </p:cNvPicPr>
              <p:nvPr/>
            </p:nvPicPr>
            <p:blipFill>
              <a:blip r:embed="rId2"/>
              <a:srcRect l="1539" t="16547" b="72656"/>
              <a:stretch>
                <a:fillRect/>
              </a:stretch>
            </p:blipFill>
            <p:spPr bwMode="auto">
              <a:xfrm>
                <a:off x="0" y="571480"/>
                <a:ext cx="9144000" cy="500066"/>
              </a:xfrm>
              <a:prstGeom prst="rect">
                <a:avLst/>
              </a:prstGeom>
              <a:noFill/>
              <a:ln w="9525">
                <a:noFill/>
                <a:miter lim="800000"/>
                <a:headEnd/>
                <a:tailEnd/>
              </a:ln>
            </p:spPr>
          </p:pic>
          <p:pic>
            <p:nvPicPr>
              <p:cNvPr id="4" name="3 Imagen" descr="Nueva imagen.png"/>
              <p:cNvPicPr>
                <a:picLocks noChangeAspect="1"/>
              </p:cNvPicPr>
              <p:nvPr/>
            </p:nvPicPr>
            <p:blipFill>
              <a:blip r:embed="rId3"/>
              <a:stretch>
                <a:fillRect/>
              </a:stretch>
            </p:blipFill>
            <p:spPr>
              <a:xfrm>
                <a:off x="7572396" y="71414"/>
                <a:ext cx="798165" cy="357190"/>
              </a:xfrm>
              <a:prstGeom prst="rect">
                <a:avLst/>
              </a:prstGeom>
            </p:spPr>
          </p:pic>
          <p:pic>
            <p:nvPicPr>
              <p:cNvPr id="5" name="4 Imagen" descr="logotec.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072330" y="71414"/>
                <a:ext cx="428628" cy="441487"/>
              </a:xfrm>
              <a:prstGeom prst="rect">
                <a:avLst/>
              </a:prstGeom>
            </p:spPr>
          </p:pic>
          <p:pic>
            <p:nvPicPr>
              <p:cNvPr id="6" name="5 Imagen"/>
              <p:cNvPicPr/>
              <p:nvPr/>
            </p:nvPicPr>
            <p:blipFill>
              <a:blip r:embed="rId5" cstate="print"/>
              <a:srcRect l="85156" t="40664"/>
              <a:stretch>
                <a:fillRect/>
              </a:stretch>
            </p:blipFill>
            <p:spPr bwMode="auto">
              <a:xfrm>
                <a:off x="8501090" y="0"/>
                <a:ext cx="642942" cy="857232"/>
              </a:xfrm>
              <a:prstGeom prst="rect">
                <a:avLst/>
              </a:prstGeom>
              <a:noFill/>
              <a:ln w="9525">
                <a:noFill/>
                <a:miter lim="800000"/>
                <a:headEnd/>
                <a:tailEnd/>
              </a:ln>
            </p:spPr>
          </p:pic>
          <p:sp>
            <p:nvSpPr>
              <p:cNvPr id="12" name="11 Rectángulo"/>
              <p:cNvSpPr/>
              <p:nvPr/>
            </p:nvSpPr>
            <p:spPr>
              <a:xfrm>
                <a:off x="0" y="6500834"/>
                <a:ext cx="9144000" cy="35716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CuadroTexto"/>
            <p:cNvSpPr txBox="1"/>
            <p:nvPr/>
          </p:nvSpPr>
          <p:spPr>
            <a:xfrm>
              <a:off x="-32" y="6541778"/>
              <a:ext cx="2571768" cy="276999"/>
            </a:xfrm>
            <a:prstGeom prst="rect">
              <a:avLst/>
            </a:prstGeom>
            <a:noFill/>
          </p:spPr>
          <p:txBody>
            <a:bodyPr wrap="square" rtlCol="0">
              <a:spAutoFit/>
            </a:bodyPr>
            <a:lstStyle/>
            <a:p>
              <a:r>
                <a:rPr lang="es-MX" sz="1200" b="1" dirty="0" smtClean="0">
                  <a:solidFill>
                    <a:schemeClr val="bg1"/>
                  </a:solidFill>
                  <a:latin typeface="EurekaSans-Light" pitchFamily="34" charset="0"/>
                </a:rPr>
                <a:t>Informe de Rendición de Cuentas 2009</a:t>
              </a:r>
              <a:endParaRPr lang="es-MX" sz="1200" b="1" dirty="0">
                <a:solidFill>
                  <a:schemeClr val="bg1"/>
                </a:solidFill>
                <a:latin typeface="EurekaSans-Light" pitchFamily="34" charset="0"/>
              </a:endParaRPr>
            </a:p>
          </p:txBody>
        </p:sp>
      </p:grpSp>
      <p:graphicFrame>
        <p:nvGraphicFramePr>
          <p:cNvPr id="15" name="14 Tabla"/>
          <p:cNvGraphicFramePr>
            <a:graphicFrameLocks noGrp="1"/>
          </p:cNvGraphicFramePr>
          <p:nvPr/>
        </p:nvGraphicFramePr>
        <p:xfrm>
          <a:off x="214282" y="1643050"/>
          <a:ext cx="6950685" cy="1463040"/>
        </p:xfrm>
        <a:graphic>
          <a:graphicData uri="http://schemas.openxmlformats.org/drawingml/2006/table">
            <a:tbl>
              <a:tblPr/>
              <a:tblGrid>
                <a:gridCol w="1764750"/>
                <a:gridCol w="2161896"/>
                <a:gridCol w="2161896"/>
                <a:gridCol w="862143"/>
              </a:tblGrid>
              <a:tr h="123217">
                <a:tc>
                  <a:txBody>
                    <a:bodyPr/>
                    <a:lstStyle/>
                    <a:p>
                      <a:pPr algn="ctr">
                        <a:spcAft>
                          <a:spcPts val="0"/>
                        </a:spcAft>
                      </a:pPr>
                      <a:r>
                        <a:rPr lang="es-MX" sz="1200" b="1" dirty="0" smtClean="0">
                          <a:solidFill>
                            <a:srgbClr val="000000"/>
                          </a:solidFill>
                          <a:latin typeface="EurekaSans-Light" pitchFamily="34" charset="0"/>
                          <a:ea typeface="Calibri"/>
                          <a:cs typeface="EurekaSans-BoldCaps"/>
                        </a:rPr>
                        <a:t>Ingresos</a:t>
                      </a:r>
                      <a:endParaRPr lang="es-MX" sz="1200" b="1" dirty="0">
                        <a:solidFill>
                          <a:srgbClr val="000000"/>
                        </a:solidFill>
                        <a:latin typeface="EurekaSans-Light" pitchFamily="34" charset="0"/>
                        <a:ea typeface="Calibri"/>
                        <a:cs typeface="EurekaSans-BoldCaps"/>
                      </a:endParaRPr>
                    </a:p>
                  </a:txBody>
                  <a:tcPr marL="47023" marR="4702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b="1" dirty="0" smtClean="0">
                          <a:solidFill>
                            <a:srgbClr val="000000"/>
                          </a:solidFill>
                          <a:latin typeface="EurekaSans-Light" pitchFamily="34" charset="0"/>
                          <a:ea typeface="Calibri"/>
                          <a:cs typeface="EurekaSans-BoldCaps"/>
                        </a:rPr>
                        <a:t>Monto</a:t>
                      </a:r>
                      <a:endParaRPr lang="es-MX" sz="1200" b="1" dirty="0">
                        <a:solidFill>
                          <a:srgbClr val="000000"/>
                        </a:solidFill>
                        <a:latin typeface="EurekaSans-Light" pitchFamily="34" charset="0"/>
                        <a:ea typeface="Calibri"/>
                        <a:cs typeface="EurekaSans-BoldCaps"/>
                      </a:endParaRPr>
                    </a:p>
                  </a:txBody>
                  <a:tcPr marL="47023" marR="4702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b="1" dirty="0" smtClean="0">
                          <a:solidFill>
                            <a:srgbClr val="000000"/>
                          </a:solidFill>
                          <a:latin typeface="EurekaSans-Light" pitchFamily="34" charset="0"/>
                          <a:ea typeface="Calibri"/>
                          <a:cs typeface="EurekaSans-BoldCaps"/>
                        </a:rPr>
                        <a:t>Egresos</a:t>
                      </a:r>
                      <a:endParaRPr lang="es-MX" sz="1200" b="1" dirty="0">
                        <a:solidFill>
                          <a:srgbClr val="000000"/>
                        </a:solidFill>
                        <a:latin typeface="EurekaSans-Light" pitchFamily="34" charset="0"/>
                        <a:ea typeface="Calibri"/>
                        <a:cs typeface="EurekaSans-BoldCaps"/>
                      </a:endParaRPr>
                    </a:p>
                  </a:txBody>
                  <a:tcPr marL="47023" marR="4702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200" b="1" dirty="0" smtClean="0">
                          <a:solidFill>
                            <a:srgbClr val="000000"/>
                          </a:solidFill>
                          <a:latin typeface="EurekaSans-Light" pitchFamily="34" charset="0"/>
                          <a:ea typeface="Calibri"/>
                          <a:cs typeface="EurekaSans-BoldCaps"/>
                        </a:rPr>
                        <a:t>Monto</a:t>
                      </a:r>
                      <a:endParaRPr lang="es-MX" sz="1200" b="1" dirty="0">
                        <a:solidFill>
                          <a:srgbClr val="000000"/>
                        </a:solidFill>
                        <a:latin typeface="EurekaSans-Light" pitchFamily="34" charset="0"/>
                        <a:ea typeface="Calibri"/>
                        <a:cs typeface="EurekaSans-BoldCaps"/>
                      </a:endParaRPr>
                    </a:p>
                  </a:txBody>
                  <a:tcPr marL="47023" marR="4702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217">
                <a:tc>
                  <a:txBody>
                    <a:bodyPr/>
                    <a:lstStyle/>
                    <a:p>
                      <a:pPr algn="just">
                        <a:spcAft>
                          <a:spcPts val="0"/>
                        </a:spcAft>
                      </a:pPr>
                      <a:r>
                        <a:rPr lang="es-ES" sz="1200" dirty="0">
                          <a:solidFill>
                            <a:srgbClr val="000000"/>
                          </a:solidFill>
                          <a:latin typeface="EurekaSans-Light"/>
                          <a:ea typeface="Calibri"/>
                          <a:cs typeface="Arial"/>
                        </a:rPr>
                        <a:t>Ingresos Propios</a:t>
                      </a:r>
                      <a:endParaRPr lang="es-MX" sz="1200" dirty="0">
                        <a:solidFill>
                          <a:srgbClr val="000000"/>
                        </a:solidFill>
                        <a:latin typeface="EurekaSans-BoldCaps"/>
                        <a:ea typeface="Calibri"/>
                        <a:cs typeface="EurekaSans-BoldCaps"/>
                      </a:endParaRPr>
                    </a:p>
                  </a:txBody>
                  <a:tcPr marL="47023" marR="4702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i="1">
                          <a:solidFill>
                            <a:srgbClr val="000000"/>
                          </a:solidFill>
                          <a:latin typeface="EurekaSans-Light"/>
                          <a:ea typeface="Calibri"/>
                          <a:cs typeface="Arial"/>
                        </a:rPr>
                        <a:t>8´810,601.34</a:t>
                      </a:r>
                      <a:endParaRPr lang="es-MX" sz="1200">
                        <a:solidFill>
                          <a:srgbClr val="000000"/>
                        </a:solidFill>
                        <a:latin typeface="EurekaSans-BoldCaps"/>
                        <a:ea typeface="Calibri"/>
                        <a:cs typeface="EurekaSans-BoldCaps"/>
                      </a:endParaRPr>
                    </a:p>
                  </a:txBody>
                  <a:tcPr marL="47023" marR="4702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a:solidFill>
                            <a:srgbClr val="000000"/>
                          </a:solidFill>
                          <a:latin typeface="EurekaSans-Light"/>
                          <a:ea typeface="Calibri"/>
                          <a:cs typeface="Arial"/>
                        </a:rPr>
                        <a:t>1000 Servicios Personales</a:t>
                      </a:r>
                      <a:endParaRPr lang="es-MX" sz="1200">
                        <a:solidFill>
                          <a:srgbClr val="000000"/>
                        </a:solidFill>
                        <a:latin typeface="EurekaSans-BoldCaps"/>
                        <a:ea typeface="Calibri"/>
                        <a:cs typeface="EurekaSans-BoldCaps"/>
                      </a:endParaRPr>
                    </a:p>
                  </a:txBody>
                  <a:tcPr marL="47023" marR="4702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i="1" dirty="0">
                          <a:solidFill>
                            <a:srgbClr val="000000"/>
                          </a:solidFill>
                          <a:latin typeface="EurekaSans-Light"/>
                          <a:ea typeface="Calibri"/>
                          <a:cs typeface="Arial"/>
                        </a:rPr>
                        <a:t>950,583.75</a:t>
                      </a:r>
                      <a:endParaRPr lang="es-MX" sz="1200" dirty="0">
                        <a:solidFill>
                          <a:srgbClr val="000000"/>
                        </a:solidFill>
                        <a:latin typeface="EurekaSans-BoldCaps"/>
                        <a:ea typeface="Calibri"/>
                        <a:cs typeface="EurekaSans-BoldCaps"/>
                      </a:endParaRPr>
                    </a:p>
                  </a:txBody>
                  <a:tcPr marL="47023" marR="4702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217">
                <a:tc>
                  <a:txBody>
                    <a:bodyPr/>
                    <a:lstStyle/>
                    <a:p>
                      <a:pPr algn="just">
                        <a:spcAft>
                          <a:spcPts val="0"/>
                        </a:spcAft>
                      </a:pPr>
                      <a:r>
                        <a:rPr lang="es-ES" sz="1200">
                          <a:solidFill>
                            <a:srgbClr val="000000"/>
                          </a:solidFill>
                          <a:latin typeface="EurekaSans-Light"/>
                          <a:ea typeface="Calibri"/>
                          <a:cs typeface="Arial"/>
                        </a:rPr>
                        <a:t>Gasto Directo</a:t>
                      </a:r>
                      <a:endParaRPr lang="es-MX" sz="1200">
                        <a:solidFill>
                          <a:srgbClr val="000000"/>
                        </a:solidFill>
                        <a:latin typeface="EurekaSans-BoldCaps"/>
                        <a:ea typeface="Calibri"/>
                        <a:cs typeface="EurekaSans-BoldCaps"/>
                      </a:endParaRPr>
                    </a:p>
                  </a:txBody>
                  <a:tcPr marL="47023" marR="4702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i="1">
                          <a:solidFill>
                            <a:srgbClr val="000000"/>
                          </a:solidFill>
                          <a:latin typeface="EurekaSans-Light"/>
                          <a:ea typeface="Calibri"/>
                          <a:cs typeface="Arial"/>
                        </a:rPr>
                        <a:t>701,777.95</a:t>
                      </a:r>
                      <a:endParaRPr lang="es-MX" sz="1200">
                        <a:solidFill>
                          <a:srgbClr val="000000"/>
                        </a:solidFill>
                        <a:latin typeface="EurekaSans-BoldCaps"/>
                        <a:ea typeface="Calibri"/>
                        <a:cs typeface="EurekaSans-BoldCaps"/>
                      </a:endParaRPr>
                    </a:p>
                  </a:txBody>
                  <a:tcPr marL="47023" marR="4702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a:solidFill>
                            <a:srgbClr val="000000"/>
                          </a:solidFill>
                          <a:latin typeface="EurekaSans-Light"/>
                          <a:ea typeface="Calibri"/>
                          <a:cs typeface="Arial"/>
                        </a:rPr>
                        <a:t>2000 Materiales y Suministros</a:t>
                      </a:r>
                      <a:endParaRPr lang="es-MX" sz="1200">
                        <a:solidFill>
                          <a:srgbClr val="000000"/>
                        </a:solidFill>
                        <a:latin typeface="EurekaSans-BoldCaps"/>
                        <a:ea typeface="Calibri"/>
                        <a:cs typeface="EurekaSans-BoldCaps"/>
                      </a:endParaRPr>
                    </a:p>
                  </a:txBody>
                  <a:tcPr marL="47023" marR="4702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i="1" dirty="0">
                          <a:solidFill>
                            <a:srgbClr val="000000"/>
                          </a:solidFill>
                          <a:latin typeface="EurekaSans-Light"/>
                          <a:ea typeface="Calibri"/>
                          <a:cs typeface="Arial"/>
                        </a:rPr>
                        <a:t>4´098,514.12</a:t>
                      </a:r>
                      <a:endParaRPr lang="es-MX" sz="1200" dirty="0">
                        <a:solidFill>
                          <a:srgbClr val="000000"/>
                        </a:solidFill>
                        <a:latin typeface="EurekaSans-BoldCaps"/>
                        <a:ea typeface="Calibri"/>
                        <a:cs typeface="EurekaSans-BoldCaps"/>
                      </a:endParaRPr>
                    </a:p>
                  </a:txBody>
                  <a:tcPr marL="47023" marR="4702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217">
                <a:tc>
                  <a:txBody>
                    <a:bodyPr/>
                    <a:lstStyle/>
                    <a:p>
                      <a:pPr algn="just">
                        <a:spcAft>
                          <a:spcPts val="0"/>
                        </a:spcAft>
                      </a:pPr>
                      <a:r>
                        <a:rPr lang="es-ES" sz="1200" dirty="0">
                          <a:solidFill>
                            <a:srgbClr val="000000"/>
                          </a:solidFill>
                          <a:latin typeface="EurekaSans-Light"/>
                          <a:ea typeface="Calibri"/>
                          <a:cs typeface="Arial"/>
                        </a:rPr>
                        <a:t>Proyectos de Investigación (</a:t>
                      </a:r>
                      <a:r>
                        <a:rPr lang="es-ES" sz="1200" dirty="0" err="1">
                          <a:solidFill>
                            <a:srgbClr val="000000"/>
                          </a:solidFill>
                          <a:latin typeface="EurekaSans-Light"/>
                          <a:ea typeface="Calibri"/>
                          <a:cs typeface="Arial"/>
                        </a:rPr>
                        <a:t>CONACyT</a:t>
                      </a:r>
                      <a:r>
                        <a:rPr lang="es-ES" sz="1200" dirty="0">
                          <a:solidFill>
                            <a:srgbClr val="000000"/>
                          </a:solidFill>
                          <a:latin typeface="EurekaSans-Light"/>
                          <a:ea typeface="Calibri"/>
                          <a:cs typeface="Arial"/>
                        </a:rPr>
                        <a:t>)</a:t>
                      </a:r>
                      <a:endParaRPr lang="es-MX" sz="1200" dirty="0">
                        <a:solidFill>
                          <a:srgbClr val="000000"/>
                        </a:solidFill>
                        <a:latin typeface="EurekaSans-BoldCaps"/>
                        <a:ea typeface="Calibri"/>
                        <a:cs typeface="EurekaSans-BoldCaps"/>
                      </a:endParaRPr>
                    </a:p>
                  </a:txBody>
                  <a:tcPr marL="47023" marR="4702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i="1">
                          <a:solidFill>
                            <a:srgbClr val="000000"/>
                          </a:solidFill>
                          <a:latin typeface="EurekaSans-Light"/>
                          <a:ea typeface="Calibri"/>
                          <a:cs typeface="Arial"/>
                        </a:rPr>
                        <a:t>43,500.00</a:t>
                      </a:r>
                      <a:endParaRPr lang="es-MX" sz="1200">
                        <a:solidFill>
                          <a:srgbClr val="000000"/>
                        </a:solidFill>
                        <a:latin typeface="EurekaSans-BoldCaps"/>
                        <a:ea typeface="Calibri"/>
                        <a:cs typeface="EurekaSans-BoldCaps"/>
                      </a:endParaRPr>
                    </a:p>
                  </a:txBody>
                  <a:tcPr marL="47023" marR="4702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a:solidFill>
                            <a:srgbClr val="000000"/>
                          </a:solidFill>
                          <a:latin typeface="EurekaSans-Light"/>
                          <a:ea typeface="Calibri"/>
                          <a:cs typeface="Arial"/>
                        </a:rPr>
                        <a:t>3000 Servicios Generales</a:t>
                      </a:r>
                      <a:endParaRPr lang="es-MX" sz="1200">
                        <a:solidFill>
                          <a:srgbClr val="000000"/>
                        </a:solidFill>
                        <a:latin typeface="EurekaSans-BoldCaps"/>
                        <a:ea typeface="Calibri"/>
                        <a:cs typeface="EurekaSans-BoldCaps"/>
                      </a:endParaRPr>
                    </a:p>
                  </a:txBody>
                  <a:tcPr marL="47023" marR="4702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i="1" dirty="0">
                          <a:solidFill>
                            <a:srgbClr val="000000"/>
                          </a:solidFill>
                          <a:latin typeface="EurekaSans-Light"/>
                          <a:ea typeface="Calibri"/>
                          <a:cs typeface="Arial"/>
                        </a:rPr>
                        <a:t>3´437,027.01</a:t>
                      </a:r>
                      <a:endParaRPr lang="es-MX" sz="1200" dirty="0">
                        <a:solidFill>
                          <a:srgbClr val="000000"/>
                        </a:solidFill>
                        <a:latin typeface="EurekaSans-BoldCaps"/>
                        <a:ea typeface="Calibri"/>
                        <a:cs typeface="EurekaSans-BoldCaps"/>
                      </a:endParaRPr>
                    </a:p>
                  </a:txBody>
                  <a:tcPr marL="47023" marR="4702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217">
                <a:tc>
                  <a:txBody>
                    <a:bodyPr/>
                    <a:lstStyle/>
                    <a:p>
                      <a:pPr algn="just">
                        <a:spcAft>
                          <a:spcPts val="0"/>
                        </a:spcAft>
                      </a:pPr>
                      <a:r>
                        <a:rPr lang="es-ES" sz="1200" dirty="0">
                          <a:solidFill>
                            <a:srgbClr val="000000"/>
                          </a:solidFill>
                          <a:latin typeface="EurekaSans-Light"/>
                          <a:ea typeface="Calibri"/>
                          <a:cs typeface="Arial"/>
                        </a:rPr>
                        <a:t>Aportaciones Estatales</a:t>
                      </a:r>
                      <a:endParaRPr lang="es-MX" sz="1200" dirty="0">
                        <a:solidFill>
                          <a:srgbClr val="000000"/>
                        </a:solidFill>
                        <a:latin typeface="EurekaSans-BoldCaps"/>
                        <a:ea typeface="Calibri"/>
                        <a:cs typeface="EurekaSans-BoldCaps"/>
                      </a:endParaRPr>
                    </a:p>
                  </a:txBody>
                  <a:tcPr marL="47023" marR="4702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ES" sz="1200">
                        <a:solidFill>
                          <a:srgbClr val="000000"/>
                        </a:solidFill>
                        <a:latin typeface="EurekaSans-Light"/>
                        <a:ea typeface="Calibri"/>
                        <a:cs typeface="Arial"/>
                      </a:endParaRPr>
                    </a:p>
                  </a:txBody>
                  <a:tcPr marL="47023" marR="4702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a:solidFill>
                            <a:srgbClr val="000000"/>
                          </a:solidFill>
                          <a:latin typeface="EurekaSans-Light"/>
                          <a:ea typeface="Calibri"/>
                          <a:cs typeface="Arial"/>
                        </a:rPr>
                        <a:t>5000 Bienes Muebles e Inmuebles</a:t>
                      </a:r>
                      <a:endParaRPr lang="es-MX" sz="1200">
                        <a:solidFill>
                          <a:srgbClr val="000000"/>
                        </a:solidFill>
                        <a:latin typeface="EurekaSans-BoldCaps"/>
                        <a:ea typeface="Calibri"/>
                        <a:cs typeface="EurekaSans-BoldCaps"/>
                      </a:endParaRPr>
                    </a:p>
                  </a:txBody>
                  <a:tcPr marL="47023" marR="4702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i="1">
                          <a:solidFill>
                            <a:srgbClr val="000000"/>
                          </a:solidFill>
                          <a:latin typeface="EurekaSans-Light"/>
                          <a:ea typeface="Calibri"/>
                          <a:cs typeface="Arial"/>
                        </a:rPr>
                        <a:t>318,965.66</a:t>
                      </a:r>
                      <a:endParaRPr lang="es-MX" sz="1200">
                        <a:solidFill>
                          <a:srgbClr val="000000"/>
                        </a:solidFill>
                        <a:latin typeface="EurekaSans-BoldCaps"/>
                        <a:ea typeface="Calibri"/>
                        <a:cs typeface="EurekaSans-BoldCaps"/>
                      </a:endParaRPr>
                    </a:p>
                  </a:txBody>
                  <a:tcPr marL="47023" marR="4702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217">
                <a:tc>
                  <a:txBody>
                    <a:bodyPr/>
                    <a:lstStyle/>
                    <a:p>
                      <a:pPr algn="just">
                        <a:spcAft>
                          <a:spcPts val="0"/>
                        </a:spcAft>
                      </a:pPr>
                      <a:r>
                        <a:rPr lang="es-ES" sz="1200" dirty="0">
                          <a:solidFill>
                            <a:srgbClr val="000000"/>
                          </a:solidFill>
                          <a:latin typeface="EurekaSans-Light"/>
                          <a:ea typeface="Calibri"/>
                          <a:cs typeface="Arial"/>
                        </a:rPr>
                        <a:t>Aportaciones Municipales</a:t>
                      </a:r>
                      <a:endParaRPr lang="es-MX" sz="1200" dirty="0">
                        <a:solidFill>
                          <a:srgbClr val="000000"/>
                        </a:solidFill>
                        <a:latin typeface="EurekaSans-BoldCaps"/>
                        <a:ea typeface="Calibri"/>
                        <a:cs typeface="EurekaSans-BoldCaps"/>
                      </a:endParaRPr>
                    </a:p>
                  </a:txBody>
                  <a:tcPr marL="47023" marR="4702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ES" sz="1200" dirty="0">
                        <a:solidFill>
                          <a:srgbClr val="000000"/>
                        </a:solidFill>
                        <a:latin typeface="EurekaSans-Light"/>
                        <a:ea typeface="Calibri"/>
                        <a:cs typeface="Arial"/>
                      </a:endParaRPr>
                    </a:p>
                  </a:txBody>
                  <a:tcPr marL="47023" marR="4702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a:solidFill>
                            <a:srgbClr val="000000"/>
                          </a:solidFill>
                          <a:latin typeface="EurekaSans-Light"/>
                          <a:ea typeface="Calibri"/>
                          <a:cs typeface="Arial"/>
                        </a:rPr>
                        <a:t>7000 Otras Erogaciones</a:t>
                      </a:r>
                      <a:endParaRPr lang="es-MX" sz="1200">
                        <a:solidFill>
                          <a:srgbClr val="000000"/>
                        </a:solidFill>
                        <a:latin typeface="EurekaSans-BoldCaps"/>
                        <a:ea typeface="Calibri"/>
                        <a:cs typeface="EurekaSans-BoldCaps"/>
                      </a:endParaRPr>
                    </a:p>
                  </a:txBody>
                  <a:tcPr marL="47023" marR="4702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i="1">
                          <a:solidFill>
                            <a:srgbClr val="000000"/>
                          </a:solidFill>
                          <a:latin typeface="EurekaSans-Light"/>
                          <a:ea typeface="Calibri"/>
                          <a:cs typeface="Arial"/>
                        </a:rPr>
                        <a:t>750,788.75</a:t>
                      </a:r>
                      <a:endParaRPr lang="es-MX" sz="1200">
                        <a:solidFill>
                          <a:srgbClr val="000000"/>
                        </a:solidFill>
                        <a:latin typeface="EurekaSans-BoldCaps"/>
                        <a:ea typeface="Calibri"/>
                        <a:cs typeface="EurekaSans-BoldCaps"/>
                      </a:endParaRPr>
                    </a:p>
                  </a:txBody>
                  <a:tcPr marL="47023" marR="4702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217">
                <a:tc>
                  <a:txBody>
                    <a:bodyPr/>
                    <a:lstStyle/>
                    <a:p>
                      <a:pPr algn="r">
                        <a:spcAft>
                          <a:spcPts val="0"/>
                        </a:spcAft>
                      </a:pPr>
                      <a:r>
                        <a:rPr lang="es-ES" sz="1200" b="1" dirty="0">
                          <a:solidFill>
                            <a:srgbClr val="000000"/>
                          </a:solidFill>
                          <a:latin typeface="EurekaSans-Light"/>
                          <a:ea typeface="Calibri"/>
                          <a:cs typeface="Arial"/>
                        </a:rPr>
                        <a:t>TOTAL</a:t>
                      </a:r>
                      <a:endParaRPr lang="es-MX" sz="1200" dirty="0">
                        <a:solidFill>
                          <a:srgbClr val="000000"/>
                        </a:solidFill>
                        <a:latin typeface="EurekaSans-BoldCaps"/>
                        <a:ea typeface="Calibri"/>
                        <a:cs typeface="EurekaSans-BoldCaps"/>
                      </a:endParaRPr>
                    </a:p>
                  </a:txBody>
                  <a:tcPr marL="47023" marR="4702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r">
                        <a:spcAft>
                          <a:spcPts val="0"/>
                        </a:spcAft>
                      </a:pPr>
                      <a:r>
                        <a:rPr lang="es-ES" sz="1200" b="1" i="1" dirty="0" smtClean="0">
                          <a:solidFill>
                            <a:srgbClr val="000000"/>
                          </a:solidFill>
                          <a:latin typeface="EurekaSans-Light"/>
                          <a:ea typeface="Calibri"/>
                          <a:cs typeface="Arial"/>
                        </a:rPr>
                        <a:t>9´555,879.29</a:t>
                      </a:r>
                      <a:endParaRPr lang="es-MX" sz="1200" dirty="0">
                        <a:solidFill>
                          <a:srgbClr val="000000"/>
                        </a:solidFill>
                        <a:latin typeface="EurekaSans-BoldCaps"/>
                        <a:ea typeface="Calibri"/>
                        <a:cs typeface="EurekaSans-BoldCaps"/>
                      </a:endParaRPr>
                    </a:p>
                  </a:txBody>
                  <a:tcPr marL="47023" marR="4702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r">
                        <a:spcAft>
                          <a:spcPts val="0"/>
                        </a:spcAft>
                      </a:pPr>
                      <a:r>
                        <a:rPr lang="es-ES" sz="1200" b="1" dirty="0">
                          <a:solidFill>
                            <a:srgbClr val="000000"/>
                          </a:solidFill>
                          <a:latin typeface="EurekaSans-Light"/>
                          <a:ea typeface="Calibri"/>
                          <a:cs typeface="Arial"/>
                        </a:rPr>
                        <a:t>TOTAL</a:t>
                      </a:r>
                      <a:endParaRPr lang="es-MX" sz="1200" dirty="0">
                        <a:solidFill>
                          <a:srgbClr val="000000"/>
                        </a:solidFill>
                        <a:latin typeface="EurekaSans-BoldCaps"/>
                        <a:ea typeface="Calibri"/>
                        <a:cs typeface="EurekaSans-BoldCaps"/>
                      </a:endParaRPr>
                    </a:p>
                  </a:txBody>
                  <a:tcPr marL="47023" marR="47023"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r">
                        <a:spcAft>
                          <a:spcPts val="0"/>
                        </a:spcAft>
                      </a:pPr>
                      <a:r>
                        <a:rPr lang="es-ES" sz="1200" b="1" i="1" dirty="0">
                          <a:solidFill>
                            <a:srgbClr val="000000"/>
                          </a:solidFill>
                          <a:latin typeface="EurekaSans-Light"/>
                          <a:ea typeface="Calibri"/>
                          <a:cs typeface="Arial"/>
                        </a:rPr>
                        <a:t>9´555,879.29</a:t>
                      </a:r>
                      <a:endParaRPr lang="es-MX" sz="1200" dirty="0">
                        <a:solidFill>
                          <a:srgbClr val="000000"/>
                        </a:solidFill>
                        <a:latin typeface="EurekaSans-BoldCaps"/>
                        <a:ea typeface="Calibri"/>
                        <a:cs typeface="EurekaSans-BoldCaps"/>
                      </a:endParaRPr>
                    </a:p>
                  </a:txBody>
                  <a:tcPr marL="47023" marR="4702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r>
            </a:tbl>
          </a:graphicData>
        </a:graphic>
      </p:graphicFrame>
      <p:graphicFrame>
        <p:nvGraphicFramePr>
          <p:cNvPr id="16" name="3 Gráfico"/>
          <p:cNvGraphicFramePr/>
          <p:nvPr/>
        </p:nvGraphicFramePr>
        <p:xfrm>
          <a:off x="2786050" y="3643314"/>
          <a:ext cx="6143668" cy="3429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17 CuadroTexto"/>
          <p:cNvSpPr txBox="1"/>
          <p:nvPr/>
        </p:nvSpPr>
        <p:spPr>
          <a:xfrm>
            <a:off x="1142976" y="4071942"/>
            <a:ext cx="2062178" cy="461665"/>
          </a:xfrm>
          <a:prstGeom prst="rect">
            <a:avLst/>
          </a:prstGeom>
          <a:noFill/>
        </p:spPr>
        <p:txBody>
          <a:bodyPr wrap="square" rtlCol="0">
            <a:spAutoFit/>
          </a:bodyPr>
          <a:lstStyle/>
          <a:p>
            <a:r>
              <a:rPr lang="es-MX" sz="1200" b="1" dirty="0" smtClean="0">
                <a:latin typeface="EurekaSans-Light" pitchFamily="34" charset="0"/>
              </a:rPr>
              <a:t>Ejercicio de los recursos por capítulo de gasto</a:t>
            </a:r>
            <a:endParaRPr lang="es-MX" sz="1200" b="1" dirty="0">
              <a:latin typeface="EurekaSans-Light" pitchFamily="34" charset="0"/>
            </a:endParaRPr>
          </a:p>
        </p:txBody>
      </p:sp>
      <p:sp>
        <p:nvSpPr>
          <p:cNvPr id="20" name="19 CuadroTexto"/>
          <p:cNvSpPr txBox="1"/>
          <p:nvPr/>
        </p:nvSpPr>
        <p:spPr>
          <a:xfrm>
            <a:off x="71406" y="1071547"/>
            <a:ext cx="3000396" cy="307777"/>
          </a:xfrm>
          <a:prstGeom prst="rect">
            <a:avLst/>
          </a:prstGeom>
          <a:noFill/>
        </p:spPr>
        <p:txBody>
          <a:bodyPr wrap="square" rtlCol="0">
            <a:spAutoFit/>
          </a:bodyPr>
          <a:lstStyle/>
          <a:p>
            <a:r>
              <a:rPr lang="es-MX" sz="1400" b="1" dirty="0" smtClean="0">
                <a:latin typeface="EurekaSans-Light" pitchFamily="34" charset="0"/>
              </a:rPr>
              <a:t>2. Captación y ejercicio de los recursos</a:t>
            </a:r>
            <a:endParaRPr lang="es-MX" sz="1400" b="1" dirty="0">
              <a:latin typeface="EurekaSans-Light"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inta perforada"/>
          <p:cNvSpPr/>
          <p:nvPr/>
        </p:nvSpPr>
        <p:spPr>
          <a:xfrm>
            <a:off x="6357950" y="571480"/>
            <a:ext cx="2786082" cy="6286520"/>
          </a:xfrm>
          <a:prstGeom prst="flowChartPunchedTap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18 Grupo"/>
          <p:cNvGrpSpPr/>
          <p:nvPr/>
        </p:nvGrpSpPr>
        <p:grpSpPr>
          <a:xfrm>
            <a:off x="0" y="0"/>
            <a:ext cx="9144032" cy="6858000"/>
            <a:chOff x="0" y="0"/>
            <a:chExt cx="9144032" cy="6858000"/>
          </a:xfrm>
        </p:grpSpPr>
        <p:grpSp>
          <p:nvGrpSpPr>
            <p:cNvPr id="3" name="15 Grupo"/>
            <p:cNvGrpSpPr/>
            <p:nvPr/>
          </p:nvGrpSpPr>
          <p:grpSpPr>
            <a:xfrm>
              <a:off x="0" y="0"/>
              <a:ext cx="9144032" cy="6858000"/>
              <a:chOff x="0" y="0"/>
              <a:chExt cx="9144032" cy="6858000"/>
            </a:xfrm>
          </p:grpSpPr>
          <p:sp>
            <p:nvSpPr>
              <p:cNvPr id="10" name="9 Rectángulo"/>
              <p:cNvSpPr/>
              <p:nvPr/>
            </p:nvSpPr>
            <p:spPr>
              <a:xfrm>
                <a:off x="0" y="1000108"/>
                <a:ext cx="571472" cy="5857892"/>
              </a:xfrm>
              <a:prstGeom prst="rect">
                <a:avLst/>
              </a:prstGeom>
              <a:solidFill>
                <a:srgbClr val="FFF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traso"/>
              <p:cNvSpPr/>
              <p:nvPr/>
            </p:nvSpPr>
            <p:spPr>
              <a:xfrm rot="10800000">
                <a:off x="142843" y="1000108"/>
                <a:ext cx="571504" cy="5643602"/>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p:cNvSpPr/>
              <p:nvPr/>
            </p:nvSpPr>
            <p:spPr>
              <a:xfrm>
                <a:off x="0" y="0"/>
                <a:ext cx="8786842" cy="7143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Picture 4" descr="POLITICA DE CALIDAD"/>
              <p:cNvPicPr>
                <a:picLocks noChangeAspect="1" noChangeArrowheads="1"/>
              </p:cNvPicPr>
              <p:nvPr/>
            </p:nvPicPr>
            <p:blipFill>
              <a:blip r:embed="rId2"/>
              <a:srcRect l="1539" t="16547" b="72656"/>
              <a:stretch>
                <a:fillRect/>
              </a:stretch>
            </p:blipFill>
            <p:spPr bwMode="auto">
              <a:xfrm>
                <a:off x="0" y="571480"/>
                <a:ext cx="9144000" cy="500066"/>
              </a:xfrm>
              <a:prstGeom prst="rect">
                <a:avLst/>
              </a:prstGeom>
              <a:noFill/>
              <a:ln w="9525">
                <a:noFill/>
                <a:miter lim="800000"/>
                <a:headEnd/>
                <a:tailEnd/>
              </a:ln>
            </p:spPr>
          </p:pic>
          <p:pic>
            <p:nvPicPr>
              <p:cNvPr id="4" name="3 Imagen" descr="Nueva imagen.png"/>
              <p:cNvPicPr>
                <a:picLocks noChangeAspect="1"/>
              </p:cNvPicPr>
              <p:nvPr/>
            </p:nvPicPr>
            <p:blipFill>
              <a:blip r:embed="rId3"/>
              <a:stretch>
                <a:fillRect/>
              </a:stretch>
            </p:blipFill>
            <p:spPr>
              <a:xfrm>
                <a:off x="7572396" y="71414"/>
                <a:ext cx="798165" cy="357190"/>
              </a:xfrm>
              <a:prstGeom prst="rect">
                <a:avLst/>
              </a:prstGeom>
            </p:spPr>
          </p:pic>
          <p:pic>
            <p:nvPicPr>
              <p:cNvPr id="5" name="4 Imagen" descr="logotec.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072330" y="71414"/>
                <a:ext cx="428628" cy="441487"/>
              </a:xfrm>
              <a:prstGeom prst="rect">
                <a:avLst/>
              </a:prstGeom>
            </p:spPr>
          </p:pic>
          <p:pic>
            <p:nvPicPr>
              <p:cNvPr id="6" name="5 Imagen"/>
              <p:cNvPicPr/>
              <p:nvPr/>
            </p:nvPicPr>
            <p:blipFill>
              <a:blip r:embed="rId5" cstate="print"/>
              <a:srcRect l="85156" t="40664"/>
              <a:stretch>
                <a:fillRect/>
              </a:stretch>
            </p:blipFill>
            <p:spPr bwMode="auto">
              <a:xfrm>
                <a:off x="8501090" y="0"/>
                <a:ext cx="642942" cy="857232"/>
              </a:xfrm>
              <a:prstGeom prst="rect">
                <a:avLst/>
              </a:prstGeom>
              <a:noFill/>
              <a:ln w="9525">
                <a:noFill/>
                <a:miter lim="800000"/>
                <a:headEnd/>
                <a:tailEnd/>
              </a:ln>
            </p:spPr>
          </p:pic>
          <p:sp>
            <p:nvSpPr>
              <p:cNvPr id="12" name="11 Rectángulo"/>
              <p:cNvSpPr/>
              <p:nvPr/>
            </p:nvSpPr>
            <p:spPr>
              <a:xfrm>
                <a:off x="0" y="6500834"/>
                <a:ext cx="9144000" cy="35716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CuadroTexto"/>
            <p:cNvSpPr txBox="1"/>
            <p:nvPr/>
          </p:nvSpPr>
          <p:spPr>
            <a:xfrm>
              <a:off x="6572264" y="6541778"/>
              <a:ext cx="2571768" cy="276999"/>
            </a:xfrm>
            <a:prstGeom prst="rect">
              <a:avLst/>
            </a:prstGeom>
            <a:noFill/>
          </p:spPr>
          <p:txBody>
            <a:bodyPr wrap="square" rtlCol="0">
              <a:spAutoFit/>
            </a:bodyPr>
            <a:lstStyle/>
            <a:p>
              <a:pPr algn="r"/>
              <a:r>
                <a:rPr lang="es-MX" sz="1200" b="1" dirty="0" smtClean="0">
                  <a:solidFill>
                    <a:schemeClr val="bg1"/>
                  </a:solidFill>
                  <a:latin typeface="EurekaSans-Light" pitchFamily="34" charset="0"/>
                </a:rPr>
                <a:t>Informe de Rendición de Cuentas 2009</a:t>
              </a:r>
              <a:endParaRPr lang="es-MX" sz="1200" b="1" dirty="0">
                <a:solidFill>
                  <a:schemeClr val="bg1"/>
                </a:solidFill>
                <a:latin typeface="EurekaSans-Light" pitchFamily="34" charset="0"/>
              </a:endParaRPr>
            </a:p>
          </p:txBody>
        </p:sp>
      </p:grpSp>
      <p:sp>
        <p:nvSpPr>
          <p:cNvPr id="14" name="13 CuadroTexto"/>
          <p:cNvSpPr txBox="1"/>
          <p:nvPr/>
        </p:nvSpPr>
        <p:spPr>
          <a:xfrm>
            <a:off x="71406" y="1071547"/>
            <a:ext cx="4929222" cy="307777"/>
          </a:xfrm>
          <a:prstGeom prst="rect">
            <a:avLst/>
          </a:prstGeom>
          <a:noFill/>
        </p:spPr>
        <p:txBody>
          <a:bodyPr wrap="square" rtlCol="0">
            <a:spAutoFit/>
          </a:bodyPr>
          <a:lstStyle/>
          <a:p>
            <a:r>
              <a:rPr lang="es-MX" sz="1400" b="1" dirty="0" smtClean="0">
                <a:latin typeface="EurekaSans-Light" pitchFamily="34" charset="0"/>
              </a:rPr>
              <a:t>3. Estructura académico-administrativa del plantel</a:t>
            </a:r>
            <a:endParaRPr lang="es-MX" sz="1400" b="1" dirty="0">
              <a:latin typeface="EurekaSans-Light" pitchFamily="34" charset="0"/>
            </a:endParaRPr>
          </a:p>
        </p:txBody>
      </p:sp>
      <p:sp>
        <p:nvSpPr>
          <p:cNvPr id="15" name="14 CuadroTexto"/>
          <p:cNvSpPr txBox="1"/>
          <p:nvPr/>
        </p:nvSpPr>
        <p:spPr>
          <a:xfrm>
            <a:off x="142844" y="1318284"/>
            <a:ext cx="8739186" cy="461665"/>
          </a:xfrm>
          <a:prstGeom prst="rect">
            <a:avLst/>
          </a:prstGeom>
          <a:noFill/>
        </p:spPr>
        <p:txBody>
          <a:bodyPr wrap="square" rtlCol="0">
            <a:spAutoFit/>
          </a:bodyPr>
          <a:lstStyle/>
          <a:p>
            <a:pPr algn="just"/>
            <a:r>
              <a:rPr lang="es-MX" sz="1200" dirty="0" smtClean="0">
                <a:latin typeface="EurekaSans-Light" pitchFamily="34" charset="0"/>
              </a:rPr>
              <a:t>La Estructura académico- administrativa está distribuida de la siguiente manera: </a:t>
            </a:r>
          </a:p>
          <a:p>
            <a:pPr algn="just"/>
            <a:r>
              <a:rPr lang="es-MX" sz="1200" dirty="0" smtClean="0">
                <a:latin typeface="EurekaSans-Light" pitchFamily="34" charset="0"/>
              </a:rPr>
              <a:t>La planta académica está formada por 149 docentes y personal de apoyo a la educación 83, dando un total de 232 personas laborando en el Instituto.</a:t>
            </a:r>
            <a:endParaRPr lang="es-MX" sz="1200" dirty="0">
              <a:latin typeface="EurekaSans-Light" pitchFamily="34" charset="0"/>
            </a:endParaRPr>
          </a:p>
        </p:txBody>
      </p:sp>
      <p:graphicFrame>
        <p:nvGraphicFramePr>
          <p:cNvPr id="16" name="15 Tabla"/>
          <p:cNvGraphicFramePr>
            <a:graphicFrameLocks noGrp="1"/>
          </p:cNvGraphicFramePr>
          <p:nvPr/>
        </p:nvGraphicFramePr>
        <p:xfrm>
          <a:off x="214282" y="2143116"/>
          <a:ext cx="8715436" cy="1051560"/>
        </p:xfrm>
        <a:graphic>
          <a:graphicData uri="http://schemas.openxmlformats.org/drawingml/2006/table">
            <a:tbl>
              <a:tblPr/>
              <a:tblGrid>
                <a:gridCol w="2604757"/>
                <a:gridCol w="793614"/>
                <a:gridCol w="792178"/>
                <a:gridCol w="1044758"/>
                <a:gridCol w="1036145"/>
                <a:gridCol w="1241366"/>
                <a:gridCol w="1202618"/>
              </a:tblGrid>
              <a:tr h="190500">
                <a:tc>
                  <a:txBody>
                    <a:bodyPr/>
                    <a:lstStyle/>
                    <a:p>
                      <a:r>
                        <a:rPr lang="es-MX" sz="1200" dirty="0" smtClean="0">
                          <a:latin typeface="EurekaSans-Light" pitchFamily="34" charset="0"/>
                        </a:rPr>
                        <a:t>Nombramiento</a:t>
                      </a:r>
                      <a:endParaRPr lang="es-MX" sz="1200" dirty="0">
                        <a:latin typeface="EurekaSans-Light"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s-MX" sz="1200" dirty="0">
                          <a:solidFill>
                            <a:srgbClr val="000000"/>
                          </a:solidFill>
                          <a:latin typeface="EurekaSans-Light" pitchFamily="34" charset="0"/>
                          <a:ea typeface="Times New Roman"/>
                          <a:cs typeface="Times New Roman"/>
                        </a:rPr>
                        <a:t>Licenciatura</a:t>
                      </a:r>
                      <a:endParaRPr lang="es-MX" sz="1200" dirty="0">
                        <a:latin typeface="EurekaSans-Light"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s-MX" sz="1200" dirty="0">
                          <a:solidFill>
                            <a:srgbClr val="000000"/>
                          </a:solidFill>
                          <a:latin typeface="EurekaSans-Light" pitchFamily="34" charset="0"/>
                          <a:ea typeface="Times New Roman"/>
                          <a:cs typeface="Times New Roman"/>
                        </a:rPr>
                        <a:t>Especialidad</a:t>
                      </a:r>
                      <a:endParaRPr lang="es-MX" sz="1200" dirty="0">
                        <a:latin typeface="EurekaSans-Light"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s-MX" sz="1200" dirty="0">
                          <a:solidFill>
                            <a:srgbClr val="000000"/>
                          </a:solidFill>
                          <a:latin typeface="EurekaSans-Light" pitchFamily="34" charset="0"/>
                          <a:ea typeface="Times New Roman"/>
                          <a:cs typeface="Times New Roman"/>
                        </a:rPr>
                        <a:t>Maestría c/grado</a:t>
                      </a:r>
                      <a:endParaRPr lang="es-MX" sz="1200" dirty="0">
                        <a:latin typeface="EurekaSans-Light"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s-MX" sz="1200">
                          <a:solidFill>
                            <a:srgbClr val="000000"/>
                          </a:solidFill>
                          <a:latin typeface="EurekaSans-Light" pitchFamily="34" charset="0"/>
                          <a:ea typeface="Times New Roman"/>
                          <a:cs typeface="Times New Roman"/>
                        </a:rPr>
                        <a:t>Maestría s/grado</a:t>
                      </a:r>
                      <a:endParaRPr lang="es-MX" sz="1200">
                        <a:latin typeface="EurekaSans-Light"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s-MX" sz="1200">
                          <a:solidFill>
                            <a:srgbClr val="000000"/>
                          </a:solidFill>
                          <a:latin typeface="EurekaSans-Light" pitchFamily="34" charset="0"/>
                          <a:ea typeface="Times New Roman"/>
                          <a:cs typeface="Times New Roman"/>
                        </a:rPr>
                        <a:t>Doctorado con grado</a:t>
                      </a:r>
                      <a:endParaRPr lang="es-MX" sz="1200">
                        <a:latin typeface="EurekaSans-Light"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s-MX" sz="1200" dirty="0">
                          <a:solidFill>
                            <a:srgbClr val="000000"/>
                          </a:solidFill>
                          <a:latin typeface="EurekaSans-Light" pitchFamily="34" charset="0"/>
                          <a:ea typeface="Times New Roman"/>
                          <a:cs typeface="Times New Roman"/>
                        </a:rPr>
                        <a:t>Doctorado sin grado</a:t>
                      </a:r>
                      <a:endParaRPr lang="es-MX" sz="1200" dirty="0">
                        <a:latin typeface="EurekaSans-Light"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0500">
                <a:tc>
                  <a:txBody>
                    <a:bodyPr/>
                    <a:lstStyle/>
                    <a:p>
                      <a:pPr>
                        <a:lnSpc>
                          <a:spcPct val="115000"/>
                        </a:lnSpc>
                        <a:spcAft>
                          <a:spcPts val="0"/>
                        </a:spcAft>
                      </a:pPr>
                      <a:r>
                        <a:rPr lang="es-MX" sz="1200" dirty="0">
                          <a:solidFill>
                            <a:srgbClr val="000000"/>
                          </a:solidFill>
                          <a:latin typeface="EurekaSans-Light" pitchFamily="34" charset="0"/>
                          <a:ea typeface="Times New Roman"/>
                          <a:cs typeface="Times New Roman"/>
                        </a:rPr>
                        <a:t>Tiempo Completo</a:t>
                      </a:r>
                      <a:endParaRPr lang="es-MX" sz="1200" dirty="0">
                        <a:latin typeface="EurekaSans-Light"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es-MX" sz="1200" dirty="0">
                          <a:solidFill>
                            <a:srgbClr val="000000"/>
                          </a:solidFill>
                          <a:latin typeface="EurekaSans-Light" pitchFamily="34" charset="0"/>
                          <a:ea typeface="Times New Roman"/>
                          <a:cs typeface="Times New Roman"/>
                        </a:rPr>
                        <a:t>24</a:t>
                      </a:r>
                      <a:endParaRPr lang="es-MX" sz="1200" dirty="0">
                        <a:latin typeface="EurekaSans-Light"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es-MX" sz="1200" dirty="0">
                          <a:solidFill>
                            <a:srgbClr val="000000"/>
                          </a:solidFill>
                          <a:latin typeface="EurekaSans-Light" pitchFamily="34" charset="0"/>
                          <a:ea typeface="Times New Roman"/>
                          <a:cs typeface="Times New Roman"/>
                        </a:rPr>
                        <a:t>13</a:t>
                      </a:r>
                      <a:endParaRPr lang="es-MX" sz="1200" dirty="0">
                        <a:latin typeface="EurekaSans-Light"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es-MX" sz="1200" dirty="0">
                          <a:solidFill>
                            <a:srgbClr val="000000"/>
                          </a:solidFill>
                          <a:latin typeface="EurekaSans-Light" pitchFamily="34" charset="0"/>
                          <a:ea typeface="Times New Roman"/>
                          <a:cs typeface="Times New Roman"/>
                        </a:rPr>
                        <a:t>38</a:t>
                      </a:r>
                      <a:endParaRPr lang="es-MX" sz="1200" dirty="0">
                        <a:latin typeface="EurekaSans-Light"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es-MX" sz="1200" dirty="0">
                          <a:solidFill>
                            <a:srgbClr val="000000"/>
                          </a:solidFill>
                          <a:latin typeface="EurekaSans-Light" pitchFamily="34" charset="0"/>
                          <a:ea typeface="Times New Roman"/>
                          <a:cs typeface="Times New Roman"/>
                        </a:rPr>
                        <a:t>7</a:t>
                      </a:r>
                      <a:endParaRPr lang="es-MX" sz="1200" dirty="0">
                        <a:latin typeface="EurekaSans-Light"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es-MX" sz="1200">
                          <a:solidFill>
                            <a:srgbClr val="000000"/>
                          </a:solidFill>
                          <a:latin typeface="EurekaSans-Light" pitchFamily="34" charset="0"/>
                          <a:ea typeface="Times New Roman"/>
                          <a:cs typeface="Times New Roman"/>
                        </a:rPr>
                        <a:t>8</a:t>
                      </a:r>
                      <a:endParaRPr lang="es-MX" sz="1200">
                        <a:latin typeface="EurekaSans-Light"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es-MX" sz="1200" dirty="0">
                          <a:solidFill>
                            <a:srgbClr val="000000"/>
                          </a:solidFill>
                          <a:latin typeface="EurekaSans-Light" pitchFamily="34" charset="0"/>
                          <a:ea typeface="Times New Roman"/>
                          <a:cs typeface="Times New Roman"/>
                        </a:rPr>
                        <a:t>2</a:t>
                      </a:r>
                      <a:endParaRPr lang="es-MX" sz="1200" dirty="0">
                        <a:latin typeface="EurekaSans-Light"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0500">
                <a:tc>
                  <a:txBody>
                    <a:bodyPr/>
                    <a:lstStyle/>
                    <a:p>
                      <a:pPr>
                        <a:lnSpc>
                          <a:spcPct val="115000"/>
                        </a:lnSpc>
                        <a:spcAft>
                          <a:spcPts val="0"/>
                        </a:spcAft>
                      </a:pPr>
                      <a:r>
                        <a:rPr lang="es-MX" sz="1200" dirty="0">
                          <a:solidFill>
                            <a:srgbClr val="000000"/>
                          </a:solidFill>
                          <a:latin typeface="EurekaSans-Light" pitchFamily="34" charset="0"/>
                          <a:ea typeface="Times New Roman"/>
                          <a:cs typeface="Times New Roman"/>
                        </a:rPr>
                        <a:t>3/4 Tiempo</a:t>
                      </a:r>
                      <a:endParaRPr lang="es-MX" sz="1200" dirty="0">
                        <a:latin typeface="EurekaSans-Light"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es-MX" sz="1200" dirty="0">
                          <a:solidFill>
                            <a:srgbClr val="000000"/>
                          </a:solidFill>
                          <a:latin typeface="EurekaSans-Light" pitchFamily="34" charset="0"/>
                          <a:ea typeface="Times New Roman"/>
                          <a:cs typeface="Times New Roman"/>
                        </a:rPr>
                        <a:t>3</a:t>
                      </a:r>
                      <a:endParaRPr lang="es-MX" sz="1200" dirty="0">
                        <a:latin typeface="EurekaSans-Light"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es-MX" sz="1200" dirty="0">
                          <a:solidFill>
                            <a:srgbClr val="000000"/>
                          </a:solidFill>
                          <a:latin typeface="EurekaSans-Light" pitchFamily="34" charset="0"/>
                          <a:ea typeface="Times New Roman"/>
                          <a:cs typeface="Times New Roman"/>
                        </a:rPr>
                        <a:t>2</a:t>
                      </a:r>
                      <a:endParaRPr lang="es-MX" sz="1200" dirty="0">
                        <a:latin typeface="EurekaSans-Light"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es-MX" sz="1200" dirty="0">
                          <a:solidFill>
                            <a:srgbClr val="000000"/>
                          </a:solidFill>
                          <a:latin typeface="EurekaSans-Light" pitchFamily="34" charset="0"/>
                          <a:ea typeface="Times New Roman"/>
                          <a:cs typeface="Times New Roman"/>
                        </a:rPr>
                        <a:t>1</a:t>
                      </a:r>
                      <a:endParaRPr lang="es-MX" sz="1200" dirty="0">
                        <a:latin typeface="EurekaSans-Light"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es-MX" sz="1200" dirty="0">
                          <a:solidFill>
                            <a:srgbClr val="000000"/>
                          </a:solidFill>
                          <a:latin typeface="EurekaSans-Light" pitchFamily="34" charset="0"/>
                          <a:ea typeface="Times New Roman"/>
                          <a:cs typeface="Times New Roman"/>
                        </a:rPr>
                        <a:t>0</a:t>
                      </a:r>
                      <a:endParaRPr lang="es-MX" sz="1200" dirty="0">
                        <a:latin typeface="EurekaSans-Light"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es-MX" sz="1200">
                          <a:solidFill>
                            <a:srgbClr val="000000"/>
                          </a:solidFill>
                          <a:latin typeface="EurekaSans-Light" pitchFamily="34" charset="0"/>
                          <a:ea typeface="Times New Roman"/>
                          <a:cs typeface="Times New Roman"/>
                        </a:rPr>
                        <a:t>0</a:t>
                      </a:r>
                      <a:endParaRPr lang="es-MX" sz="1200">
                        <a:latin typeface="EurekaSans-Light"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es-MX" sz="1200" dirty="0">
                          <a:solidFill>
                            <a:srgbClr val="000000"/>
                          </a:solidFill>
                          <a:latin typeface="EurekaSans-Light" pitchFamily="34" charset="0"/>
                          <a:ea typeface="Times New Roman"/>
                          <a:cs typeface="Times New Roman"/>
                        </a:rPr>
                        <a:t>0</a:t>
                      </a:r>
                      <a:endParaRPr lang="es-MX" sz="1200" dirty="0">
                        <a:latin typeface="EurekaSans-Light"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0500">
                <a:tc>
                  <a:txBody>
                    <a:bodyPr/>
                    <a:lstStyle/>
                    <a:p>
                      <a:pPr>
                        <a:lnSpc>
                          <a:spcPct val="115000"/>
                        </a:lnSpc>
                        <a:spcAft>
                          <a:spcPts val="0"/>
                        </a:spcAft>
                      </a:pPr>
                      <a:r>
                        <a:rPr lang="es-MX" sz="1200">
                          <a:solidFill>
                            <a:srgbClr val="000000"/>
                          </a:solidFill>
                          <a:latin typeface="EurekaSans-Light" pitchFamily="34" charset="0"/>
                          <a:ea typeface="Times New Roman"/>
                          <a:cs typeface="Times New Roman"/>
                        </a:rPr>
                        <a:t>1/2 Tiempo</a:t>
                      </a:r>
                      <a:endParaRPr lang="es-MX" sz="1200">
                        <a:latin typeface="EurekaSans-Light"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es-MX" sz="1200" dirty="0">
                          <a:solidFill>
                            <a:srgbClr val="000000"/>
                          </a:solidFill>
                          <a:latin typeface="EurekaSans-Light" pitchFamily="34" charset="0"/>
                          <a:ea typeface="Times New Roman"/>
                          <a:cs typeface="Times New Roman"/>
                        </a:rPr>
                        <a:t>4</a:t>
                      </a:r>
                      <a:endParaRPr lang="es-MX" sz="1200" dirty="0">
                        <a:latin typeface="EurekaSans-Light"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es-MX" sz="1200" dirty="0">
                          <a:solidFill>
                            <a:srgbClr val="000000"/>
                          </a:solidFill>
                          <a:latin typeface="EurekaSans-Light" pitchFamily="34" charset="0"/>
                          <a:ea typeface="Times New Roman"/>
                          <a:cs typeface="Times New Roman"/>
                        </a:rPr>
                        <a:t>1</a:t>
                      </a:r>
                      <a:endParaRPr lang="es-MX" sz="1200" dirty="0">
                        <a:latin typeface="EurekaSans-Light"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es-MX" sz="1200" dirty="0">
                          <a:solidFill>
                            <a:srgbClr val="000000"/>
                          </a:solidFill>
                          <a:latin typeface="EurekaSans-Light" pitchFamily="34" charset="0"/>
                          <a:ea typeface="Times New Roman"/>
                          <a:cs typeface="Times New Roman"/>
                        </a:rPr>
                        <a:t>7</a:t>
                      </a:r>
                      <a:endParaRPr lang="es-MX" sz="1200" dirty="0">
                        <a:latin typeface="EurekaSans-Light"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es-MX" sz="1200" dirty="0">
                          <a:solidFill>
                            <a:srgbClr val="000000"/>
                          </a:solidFill>
                          <a:latin typeface="EurekaSans-Light" pitchFamily="34" charset="0"/>
                          <a:ea typeface="Times New Roman"/>
                          <a:cs typeface="Times New Roman"/>
                        </a:rPr>
                        <a:t>2</a:t>
                      </a:r>
                      <a:endParaRPr lang="es-MX" sz="1200" dirty="0">
                        <a:latin typeface="EurekaSans-Light"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es-MX" sz="1200" dirty="0">
                          <a:solidFill>
                            <a:srgbClr val="000000"/>
                          </a:solidFill>
                          <a:latin typeface="EurekaSans-Light" pitchFamily="34" charset="0"/>
                          <a:ea typeface="Times New Roman"/>
                          <a:cs typeface="Times New Roman"/>
                        </a:rPr>
                        <a:t>0</a:t>
                      </a:r>
                      <a:endParaRPr lang="es-MX" sz="1200" dirty="0">
                        <a:latin typeface="EurekaSans-Light"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es-MX" sz="1200" dirty="0">
                          <a:solidFill>
                            <a:srgbClr val="000000"/>
                          </a:solidFill>
                          <a:latin typeface="EurekaSans-Light" pitchFamily="34" charset="0"/>
                          <a:ea typeface="Times New Roman"/>
                          <a:cs typeface="Times New Roman"/>
                        </a:rPr>
                        <a:t>0</a:t>
                      </a:r>
                      <a:endParaRPr lang="es-MX" sz="1200" dirty="0">
                        <a:latin typeface="EurekaSans-Light"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0500">
                <a:tc>
                  <a:txBody>
                    <a:bodyPr/>
                    <a:lstStyle/>
                    <a:p>
                      <a:pPr>
                        <a:lnSpc>
                          <a:spcPct val="115000"/>
                        </a:lnSpc>
                        <a:spcAft>
                          <a:spcPts val="0"/>
                        </a:spcAft>
                      </a:pPr>
                      <a:r>
                        <a:rPr lang="es-MX" sz="1200">
                          <a:solidFill>
                            <a:srgbClr val="000000"/>
                          </a:solidFill>
                          <a:latin typeface="EurekaSans-Light" pitchFamily="34" charset="0"/>
                          <a:ea typeface="Times New Roman"/>
                          <a:cs typeface="Times New Roman"/>
                        </a:rPr>
                        <a:t>Asignatura</a:t>
                      </a:r>
                      <a:endParaRPr lang="es-MX" sz="1200">
                        <a:latin typeface="EurekaSans-Light"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es-MX" sz="1200">
                          <a:solidFill>
                            <a:srgbClr val="000000"/>
                          </a:solidFill>
                          <a:latin typeface="EurekaSans-Light" pitchFamily="34" charset="0"/>
                          <a:ea typeface="Times New Roman"/>
                          <a:cs typeface="Times New Roman"/>
                        </a:rPr>
                        <a:t>17</a:t>
                      </a:r>
                      <a:endParaRPr lang="es-MX" sz="1200">
                        <a:latin typeface="EurekaSans-Light"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es-MX" sz="1200">
                          <a:solidFill>
                            <a:srgbClr val="000000"/>
                          </a:solidFill>
                          <a:latin typeface="EurekaSans-Light" pitchFamily="34" charset="0"/>
                          <a:ea typeface="Times New Roman"/>
                          <a:cs typeface="Times New Roman"/>
                        </a:rPr>
                        <a:t>6</a:t>
                      </a:r>
                      <a:endParaRPr lang="es-MX" sz="1200">
                        <a:latin typeface="EurekaSans-Light"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es-MX" sz="1200" dirty="0">
                          <a:solidFill>
                            <a:srgbClr val="000000"/>
                          </a:solidFill>
                          <a:latin typeface="EurekaSans-Light" pitchFamily="34" charset="0"/>
                          <a:ea typeface="Times New Roman"/>
                          <a:cs typeface="Times New Roman"/>
                        </a:rPr>
                        <a:t>11</a:t>
                      </a:r>
                      <a:endParaRPr lang="es-MX" sz="1200" dirty="0">
                        <a:latin typeface="EurekaSans-Light"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es-MX" sz="1200" dirty="0">
                          <a:solidFill>
                            <a:srgbClr val="000000"/>
                          </a:solidFill>
                          <a:latin typeface="EurekaSans-Light" pitchFamily="34" charset="0"/>
                          <a:ea typeface="Times New Roman"/>
                          <a:cs typeface="Times New Roman"/>
                        </a:rPr>
                        <a:t>3</a:t>
                      </a:r>
                      <a:endParaRPr lang="es-MX" sz="1200" dirty="0">
                        <a:latin typeface="EurekaSans-Light"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es-MX" sz="1200" dirty="0">
                          <a:solidFill>
                            <a:srgbClr val="000000"/>
                          </a:solidFill>
                          <a:latin typeface="EurekaSans-Light" pitchFamily="34" charset="0"/>
                          <a:ea typeface="Times New Roman"/>
                          <a:cs typeface="Times New Roman"/>
                        </a:rPr>
                        <a:t>0</a:t>
                      </a:r>
                      <a:endParaRPr lang="es-MX" sz="1200" dirty="0">
                        <a:latin typeface="EurekaSans-Light"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es-MX" sz="1200" dirty="0">
                          <a:solidFill>
                            <a:srgbClr val="000000"/>
                          </a:solidFill>
                          <a:latin typeface="EurekaSans-Light" pitchFamily="34" charset="0"/>
                          <a:ea typeface="Times New Roman"/>
                          <a:cs typeface="Times New Roman"/>
                        </a:rPr>
                        <a:t>0</a:t>
                      </a:r>
                      <a:endParaRPr lang="es-MX" sz="1200" dirty="0">
                        <a:latin typeface="EurekaSans-Light"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9" name="18 CuadroTexto"/>
          <p:cNvSpPr txBox="1"/>
          <p:nvPr/>
        </p:nvSpPr>
        <p:spPr>
          <a:xfrm>
            <a:off x="71406" y="1866117"/>
            <a:ext cx="4929222" cy="276999"/>
          </a:xfrm>
          <a:prstGeom prst="rect">
            <a:avLst/>
          </a:prstGeom>
          <a:noFill/>
        </p:spPr>
        <p:txBody>
          <a:bodyPr wrap="square" rtlCol="0">
            <a:spAutoFit/>
          </a:bodyPr>
          <a:lstStyle/>
          <a:p>
            <a:r>
              <a:rPr lang="es-MX" sz="1200" b="1" dirty="0" smtClean="0">
                <a:latin typeface="EurekaSans-Light" pitchFamily="34" charset="0"/>
              </a:rPr>
              <a:t>Personal Docente</a:t>
            </a:r>
            <a:endParaRPr lang="es-MX" sz="1200" b="1" dirty="0">
              <a:latin typeface="EurekaSans-Light" pitchFamily="34" charset="0"/>
            </a:endParaRPr>
          </a:p>
        </p:txBody>
      </p:sp>
      <p:graphicFrame>
        <p:nvGraphicFramePr>
          <p:cNvPr id="21" name="1 Gráfico"/>
          <p:cNvGraphicFramePr>
            <a:graphicFrameLocks noGrp="1"/>
          </p:cNvGraphicFramePr>
          <p:nvPr/>
        </p:nvGraphicFramePr>
        <p:xfrm>
          <a:off x="785786" y="3286124"/>
          <a:ext cx="8143932" cy="3357586"/>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inta perforada"/>
          <p:cNvSpPr/>
          <p:nvPr/>
        </p:nvSpPr>
        <p:spPr>
          <a:xfrm>
            <a:off x="6357950" y="571480"/>
            <a:ext cx="2786082" cy="6286520"/>
          </a:xfrm>
          <a:prstGeom prst="flowChartPunchedTap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18 Grupo"/>
          <p:cNvGrpSpPr/>
          <p:nvPr/>
        </p:nvGrpSpPr>
        <p:grpSpPr>
          <a:xfrm>
            <a:off x="0" y="0"/>
            <a:ext cx="9144032" cy="6858000"/>
            <a:chOff x="0" y="0"/>
            <a:chExt cx="9144032" cy="6858000"/>
          </a:xfrm>
        </p:grpSpPr>
        <p:grpSp>
          <p:nvGrpSpPr>
            <p:cNvPr id="3" name="15 Grupo"/>
            <p:cNvGrpSpPr/>
            <p:nvPr/>
          </p:nvGrpSpPr>
          <p:grpSpPr>
            <a:xfrm>
              <a:off x="0" y="0"/>
              <a:ext cx="9144032" cy="6858000"/>
              <a:chOff x="0" y="0"/>
              <a:chExt cx="9144032" cy="6858000"/>
            </a:xfrm>
          </p:grpSpPr>
          <p:sp>
            <p:nvSpPr>
              <p:cNvPr id="10" name="9 Rectángulo"/>
              <p:cNvSpPr/>
              <p:nvPr/>
            </p:nvSpPr>
            <p:spPr>
              <a:xfrm>
                <a:off x="0" y="1000108"/>
                <a:ext cx="571472" cy="5857892"/>
              </a:xfrm>
              <a:prstGeom prst="rect">
                <a:avLst/>
              </a:prstGeom>
              <a:solidFill>
                <a:srgbClr val="FFF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traso"/>
              <p:cNvSpPr/>
              <p:nvPr/>
            </p:nvSpPr>
            <p:spPr>
              <a:xfrm rot="10800000">
                <a:off x="142843" y="1000108"/>
                <a:ext cx="571504" cy="5643602"/>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p:cNvSpPr/>
              <p:nvPr/>
            </p:nvSpPr>
            <p:spPr>
              <a:xfrm>
                <a:off x="0" y="0"/>
                <a:ext cx="8786842" cy="7143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Picture 4" descr="POLITICA DE CALIDAD"/>
              <p:cNvPicPr>
                <a:picLocks noChangeAspect="1" noChangeArrowheads="1"/>
              </p:cNvPicPr>
              <p:nvPr/>
            </p:nvPicPr>
            <p:blipFill>
              <a:blip r:embed="rId2"/>
              <a:srcRect l="1539" t="16547" b="72656"/>
              <a:stretch>
                <a:fillRect/>
              </a:stretch>
            </p:blipFill>
            <p:spPr bwMode="auto">
              <a:xfrm>
                <a:off x="0" y="571480"/>
                <a:ext cx="9144000" cy="500066"/>
              </a:xfrm>
              <a:prstGeom prst="rect">
                <a:avLst/>
              </a:prstGeom>
              <a:noFill/>
              <a:ln w="9525">
                <a:noFill/>
                <a:miter lim="800000"/>
                <a:headEnd/>
                <a:tailEnd/>
              </a:ln>
            </p:spPr>
          </p:pic>
          <p:pic>
            <p:nvPicPr>
              <p:cNvPr id="4" name="3 Imagen" descr="Nueva imagen.png"/>
              <p:cNvPicPr>
                <a:picLocks noChangeAspect="1"/>
              </p:cNvPicPr>
              <p:nvPr/>
            </p:nvPicPr>
            <p:blipFill>
              <a:blip r:embed="rId3"/>
              <a:stretch>
                <a:fillRect/>
              </a:stretch>
            </p:blipFill>
            <p:spPr>
              <a:xfrm>
                <a:off x="7572396" y="71414"/>
                <a:ext cx="798165" cy="357190"/>
              </a:xfrm>
              <a:prstGeom prst="rect">
                <a:avLst/>
              </a:prstGeom>
            </p:spPr>
          </p:pic>
          <p:pic>
            <p:nvPicPr>
              <p:cNvPr id="5" name="4 Imagen" descr="logotec.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072330" y="71414"/>
                <a:ext cx="428628" cy="441487"/>
              </a:xfrm>
              <a:prstGeom prst="rect">
                <a:avLst/>
              </a:prstGeom>
            </p:spPr>
          </p:pic>
          <p:pic>
            <p:nvPicPr>
              <p:cNvPr id="6" name="5 Imagen"/>
              <p:cNvPicPr/>
              <p:nvPr/>
            </p:nvPicPr>
            <p:blipFill>
              <a:blip r:embed="rId5" cstate="print"/>
              <a:srcRect l="85156" t="40664"/>
              <a:stretch>
                <a:fillRect/>
              </a:stretch>
            </p:blipFill>
            <p:spPr bwMode="auto">
              <a:xfrm>
                <a:off x="8501090" y="0"/>
                <a:ext cx="642942" cy="857232"/>
              </a:xfrm>
              <a:prstGeom prst="rect">
                <a:avLst/>
              </a:prstGeom>
              <a:noFill/>
              <a:ln w="9525">
                <a:noFill/>
                <a:miter lim="800000"/>
                <a:headEnd/>
                <a:tailEnd/>
              </a:ln>
            </p:spPr>
          </p:pic>
          <p:sp>
            <p:nvSpPr>
              <p:cNvPr id="12" name="11 Rectángulo"/>
              <p:cNvSpPr/>
              <p:nvPr/>
            </p:nvSpPr>
            <p:spPr>
              <a:xfrm>
                <a:off x="0" y="6500834"/>
                <a:ext cx="9144000" cy="35716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CuadroTexto"/>
            <p:cNvSpPr txBox="1"/>
            <p:nvPr/>
          </p:nvSpPr>
          <p:spPr>
            <a:xfrm>
              <a:off x="6572264" y="6541778"/>
              <a:ext cx="2571768" cy="276999"/>
            </a:xfrm>
            <a:prstGeom prst="rect">
              <a:avLst/>
            </a:prstGeom>
            <a:noFill/>
          </p:spPr>
          <p:txBody>
            <a:bodyPr wrap="square" rtlCol="0">
              <a:spAutoFit/>
            </a:bodyPr>
            <a:lstStyle/>
            <a:p>
              <a:pPr algn="r"/>
              <a:r>
                <a:rPr lang="es-MX" sz="1200" b="1" dirty="0" smtClean="0">
                  <a:solidFill>
                    <a:schemeClr val="bg1"/>
                  </a:solidFill>
                  <a:latin typeface="EurekaSans-Light" pitchFamily="34" charset="0"/>
                </a:rPr>
                <a:t>Informe de Rendición de Cuentas 2009</a:t>
              </a:r>
              <a:endParaRPr lang="es-MX" sz="1200" b="1" dirty="0">
                <a:solidFill>
                  <a:schemeClr val="bg1"/>
                </a:solidFill>
                <a:latin typeface="EurekaSans-Light" pitchFamily="34" charset="0"/>
              </a:endParaRPr>
            </a:p>
          </p:txBody>
        </p:sp>
      </p:grpSp>
      <p:sp>
        <p:nvSpPr>
          <p:cNvPr id="14" name="13 CuadroTexto"/>
          <p:cNvSpPr txBox="1"/>
          <p:nvPr/>
        </p:nvSpPr>
        <p:spPr>
          <a:xfrm>
            <a:off x="71406" y="1071547"/>
            <a:ext cx="4929222" cy="307777"/>
          </a:xfrm>
          <a:prstGeom prst="rect">
            <a:avLst/>
          </a:prstGeom>
          <a:noFill/>
        </p:spPr>
        <p:txBody>
          <a:bodyPr wrap="square" rtlCol="0">
            <a:spAutoFit/>
          </a:bodyPr>
          <a:lstStyle/>
          <a:p>
            <a:r>
              <a:rPr lang="es-MX" sz="1400" b="1" dirty="0" smtClean="0">
                <a:latin typeface="EurekaSans-Light" pitchFamily="34" charset="0"/>
              </a:rPr>
              <a:t>3. Estructura académico-administrativa del plantel</a:t>
            </a:r>
            <a:endParaRPr lang="es-MX" sz="1400" b="1" dirty="0">
              <a:latin typeface="EurekaSans-Light" pitchFamily="34" charset="0"/>
            </a:endParaRPr>
          </a:p>
        </p:txBody>
      </p:sp>
      <p:graphicFrame>
        <p:nvGraphicFramePr>
          <p:cNvPr id="18" name="17 Tabla"/>
          <p:cNvGraphicFramePr>
            <a:graphicFrameLocks noGrp="1"/>
          </p:cNvGraphicFramePr>
          <p:nvPr/>
        </p:nvGraphicFramePr>
        <p:xfrm>
          <a:off x="214282" y="2428868"/>
          <a:ext cx="8703562" cy="3017520"/>
        </p:xfrm>
        <a:graphic>
          <a:graphicData uri="http://schemas.openxmlformats.org/drawingml/2006/table">
            <a:tbl>
              <a:tblPr/>
              <a:tblGrid>
                <a:gridCol w="3256872"/>
                <a:gridCol w="1262017"/>
                <a:gridCol w="2036634"/>
                <a:gridCol w="1319460"/>
                <a:gridCol w="828579"/>
              </a:tblGrid>
              <a:tr h="228600">
                <a:tc>
                  <a:txBody>
                    <a:bodyPr/>
                    <a:lstStyle/>
                    <a:p>
                      <a:pPr algn="ctr">
                        <a:lnSpc>
                          <a:spcPct val="150000"/>
                        </a:lnSpc>
                        <a:spcAft>
                          <a:spcPts val="0"/>
                        </a:spcAft>
                      </a:pPr>
                      <a:r>
                        <a:rPr lang="es-MX" sz="1200" dirty="0">
                          <a:latin typeface="EurekaSans-Light"/>
                          <a:ea typeface="Times New Roman"/>
                          <a:cs typeface="Arial"/>
                        </a:rPr>
                        <a:t>Grado máximo de estudios</a:t>
                      </a:r>
                      <a:endParaRPr lang="es-MX" sz="1200" dirty="0">
                        <a:latin typeface="Calibri"/>
                        <a:ea typeface="Calibri"/>
                        <a:cs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latin typeface="EurekaSans-Light"/>
                          <a:ea typeface="Times New Roman"/>
                          <a:cs typeface="Arial"/>
                        </a:rPr>
                        <a:t>Servicios</a:t>
                      </a:r>
                      <a:endParaRPr lang="es-MX" sz="1200">
                        <a:latin typeface="Calibri"/>
                        <a:ea typeface="Calibri"/>
                        <a:cs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latin typeface="EurekaSans-Light"/>
                          <a:ea typeface="Times New Roman"/>
                          <a:cs typeface="Arial"/>
                        </a:rPr>
                        <a:t>Administrativas</a:t>
                      </a:r>
                      <a:endParaRPr lang="es-MX" sz="1200">
                        <a:latin typeface="Calibri"/>
                        <a:ea typeface="Calibri"/>
                        <a:cs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latin typeface="EurekaSans-Light"/>
                          <a:ea typeface="Times New Roman"/>
                          <a:cs typeface="Arial"/>
                        </a:rPr>
                        <a:t>Analistas</a:t>
                      </a:r>
                      <a:endParaRPr lang="es-MX" sz="1200">
                        <a:latin typeface="Calibri"/>
                        <a:ea typeface="Calibri"/>
                        <a:cs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dirty="0">
                          <a:latin typeface="EurekaSans-Light"/>
                          <a:ea typeface="Times New Roman"/>
                          <a:cs typeface="Arial"/>
                        </a:rPr>
                        <a:t>Total</a:t>
                      </a:r>
                      <a:endParaRPr lang="es-MX" sz="1200" dirty="0">
                        <a:latin typeface="Calibri"/>
                        <a:ea typeface="Calibri"/>
                        <a:cs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r>
              <a:tr h="190500">
                <a:tc>
                  <a:txBody>
                    <a:bodyPr/>
                    <a:lstStyle/>
                    <a:p>
                      <a:pPr>
                        <a:lnSpc>
                          <a:spcPct val="150000"/>
                        </a:lnSpc>
                        <a:spcAft>
                          <a:spcPts val="0"/>
                        </a:spcAft>
                      </a:pPr>
                      <a:r>
                        <a:rPr lang="es-MX" sz="1200" dirty="0">
                          <a:latin typeface="EurekaSans-Light"/>
                          <a:ea typeface="Times New Roman"/>
                          <a:cs typeface="Arial"/>
                        </a:rPr>
                        <a:t>Primaria</a:t>
                      </a:r>
                      <a:endParaRPr lang="es-MX" sz="120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latin typeface="EurekaSans-Light"/>
                          <a:ea typeface="Times New Roman"/>
                          <a:cs typeface="Arial"/>
                        </a:rPr>
                        <a:t>8</a:t>
                      </a:r>
                      <a:endParaRPr lang="es-MX" sz="120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latin typeface="EurekaSans-Light"/>
                          <a:ea typeface="Times New Roman"/>
                          <a:cs typeface="Arial"/>
                        </a:rPr>
                        <a:t>1</a:t>
                      </a:r>
                      <a:endParaRPr lang="es-MX" sz="120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latin typeface="EurekaSans-Light"/>
                          <a:ea typeface="Times New Roman"/>
                          <a:cs typeface="Arial"/>
                        </a:rPr>
                        <a:t>0</a:t>
                      </a:r>
                      <a:endParaRPr lang="es-MX" sz="120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dirty="0">
                          <a:latin typeface="EurekaSans-Light"/>
                          <a:ea typeface="Times New Roman"/>
                          <a:cs typeface="Arial"/>
                        </a:rPr>
                        <a:t>9</a:t>
                      </a:r>
                      <a:endParaRPr lang="es-MX" sz="120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nSpc>
                          <a:spcPct val="150000"/>
                        </a:lnSpc>
                        <a:spcAft>
                          <a:spcPts val="0"/>
                        </a:spcAft>
                      </a:pPr>
                      <a:r>
                        <a:rPr lang="es-MX" sz="1200">
                          <a:latin typeface="EurekaSans-Light"/>
                          <a:ea typeface="Times New Roman"/>
                          <a:cs typeface="Arial"/>
                        </a:rPr>
                        <a:t>Secundaria</a:t>
                      </a:r>
                      <a:endParaRPr lang="es-MX" sz="120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dirty="0">
                          <a:latin typeface="EurekaSans-Light"/>
                          <a:ea typeface="Times New Roman"/>
                          <a:cs typeface="Arial"/>
                        </a:rPr>
                        <a:t>18</a:t>
                      </a:r>
                      <a:endParaRPr lang="es-MX" sz="120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dirty="0">
                          <a:latin typeface="EurekaSans-Light"/>
                          <a:ea typeface="Times New Roman"/>
                          <a:cs typeface="Arial"/>
                        </a:rPr>
                        <a:t>11</a:t>
                      </a:r>
                      <a:endParaRPr lang="es-MX" sz="120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latin typeface="EurekaSans-Light"/>
                          <a:ea typeface="Times New Roman"/>
                          <a:cs typeface="Arial"/>
                        </a:rPr>
                        <a:t>3</a:t>
                      </a:r>
                      <a:endParaRPr lang="es-MX" sz="120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dirty="0">
                          <a:latin typeface="EurekaSans-Light"/>
                          <a:ea typeface="Times New Roman"/>
                          <a:cs typeface="Arial"/>
                        </a:rPr>
                        <a:t>32</a:t>
                      </a:r>
                      <a:endParaRPr lang="es-MX" sz="120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nSpc>
                          <a:spcPct val="150000"/>
                        </a:lnSpc>
                        <a:spcAft>
                          <a:spcPts val="0"/>
                        </a:spcAft>
                      </a:pPr>
                      <a:r>
                        <a:rPr lang="es-MX" sz="1200">
                          <a:latin typeface="EurekaSans-Light"/>
                          <a:ea typeface="Times New Roman"/>
                          <a:cs typeface="Arial"/>
                        </a:rPr>
                        <a:t>Bachillerato</a:t>
                      </a:r>
                      <a:endParaRPr lang="es-MX" sz="120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dirty="0">
                          <a:latin typeface="EurekaSans-Light"/>
                          <a:ea typeface="Times New Roman"/>
                          <a:cs typeface="Arial"/>
                        </a:rPr>
                        <a:t>1</a:t>
                      </a:r>
                      <a:endParaRPr lang="es-MX" sz="120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dirty="0">
                          <a:latin typeface="EurekaSans-Light"/>
                          <a:ea typeface="Times New Roman"/>
                          <a:cs typeface="Arial"/>
                        </a:rPr>
                        <a:t>10</a:t>
                      </a:r>
                      <a:endParaRPr lang="es-MX" sz="120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latin typeface="EurekaSans-Light"/>
                          <a:ea typeface="Times New Roman"/>
                          <a:cs typeface="Arial"/>
                        </a:rPr>
                        <a:t>5</a:t>
                      </a:r>
                      <a:endParaRPr lang="es-MX" sz="120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dirty="0">
                          <a:latin typeface="EurekaSans-Light"/>
                          <a:ea typeface="Times New Roman"/>
                          <a:cs typeface="Arial"/>
                        </a:rPr>
                        <a:t>16</a:t>
                      </a:r>
                      <a:endParaRPr lang="es-MX" sz="120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nSpc>
                          <a:spcPct val="150000"/>
                        </a:lnSpc>
                        <a:spcAft>
                          <a:spcPts val="0"/>
                        </a:spcAft>
                      </a:pPr>
                      <a:r>
                        <a:rPr lang="es-MX" sz="1200">
                          <a:latin typeface="EurekaSans-Light"/>
                          <a:ea typeface="Times New Roman"/>
                          <a:cs typeface="Arial"/>
                        </a:rPr>
                        <a:t>Técnico</a:t>
                      </a:r>
                      <a:endParaRPr lang="es-MX" sz="120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latin typeface="EurekaSans-Light"/>
                          <a:ea typeface="Times New Roman"/>
                          <a:cs typeface="Arial"/>
                        </a:rPr>
                        <a:t>1</a:t>
                      </a:r>
                      <a:endParaRPr lang="es-MX" sz="120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latin typeface="EurekaSans-Light"/>
                          <a:ea typeface="Times New Roman"/>
                          <a:cs typeface="Arial"/>
                        </a:rPr>
                        <a:t>4</a:t>
                      </a:r>
                      <a:endParaRPr lang="es-MX" sz="120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latin typeface="EurekaSans-Light"/>
                          <a:ea typeface="Times New Roman"/>
                          <a:cs typeface="Arial"/>
                        </a:rPr>
                        <a:t>10</a:t>
                      </a:r>
                      <a:endParaRPr lang="es-MX" sz="120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dirty="0">
                          <a:latin typeface="EurekaSans-Light"/>
                          <a:ea typeface="Times New Roman"/>
                          <a:cs typeface="Arial"/>
                        </a:rPr>
                        <a:t>15</a:t>
                      </a:r>
                      <a:endParaRPr lang="es-MX" sz="120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nSpc>
                          <a:spcPct val="150000"/>
                        </a:lnSpc>
                        <a:spcAft>
                          <a:spcPts val="0"/>
                        </a:spcAft>
                      </a:pPr>
                      <a:r>
                        <a:rPr lang="es-MX" sz="1200">
                          <a:latin typeface="EurekaSans-Light"/>
                          <a:ea typeface="Times New Roman"/>
                          <a:cs typeface="Arial"/>
                        </a:rPr>
                        <a:t>Licenciatura</a:t>
                      </a:r>
                      <a:endParaRPr lang="es-MX" sz="120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latin typeface="EurekaSans-Light"/>
                          <a:ea typeface="Times New Roman"/>
                          <a:cs typeface="Arial"/>
                        </a:rPr>
                        <a:t>2</a:t>
                      </a:r>
                      <a:endParaRPr lang="es-MX" sz="120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latin typeface="EurekaSans-Light"/>
                          <a:ea typeface="Times New Roman"/>
                          <a:cs typeface="Arial"/>
                        </a:rPr>
                        <a:t>5</a:t>
                      </a:r>
                      <a:endParaRPr lang="es-MX" sz="120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dirty="0">
                          <a:latin typeface="EurekaSans-Light"/>
                          <a:ea typeface="Times New Roman"/>
                          <a:cs typeface="Arial"/>
                        </a:rPr>
                        <a:t>3</a:t>
                      </a:r>
                      <a:endParaRPr lang="es-MX" sz="120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dirty="0">
                          <a:latin typeface="EurekaSans-Light"/>
                          <a:ea typeface="Times New Roman"/>
                          <a:cs typeface="Arial"/>
                        </a:rPr>
                        <a:t>10</a:t>
                      </a:r>
                      <a:endParaRPr lang="es-MX" sz="120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nSpc>
                          <a:spcPct val="150000"/>
                        </a:lnSpc>
                        <a:spcAft>
                          <a:spcPts val="0"/>
                        </a:spcAft>
                      </a:pPr>
                      <a:r>
                        <a:rPr lang="es-MX" sz="1200">
                          <a:latin typeface="EurekaSans-Light"/>
                          <a:ea typeface="Times New Roman"/>
                          <a:cs typeface="Arial"/>
                        </a:rPr>
                        <a:t>Especialidad</a:t>
                      </a:r>
                      <a:endParaRPr lang="es-MX" sz="120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latin typeface="EurekaSans-Light"/>
                          <a:ea typeface="Times New Roman"/>
                          <a:cs typeface="Arial"/>
                        </a:rPr>
                        <a:t>0</a:t>
                      </a:r>
                      <a:endParaRPr lang="es-MX" sz="120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latin typeface="EurekaSans-Light"/>
                          <a:ea typeface="Times New Roman"/>
                          <a:cs typeface="Arial"/>
                        </a:rPr>
                        <a:t>0</a:t>
                      </a:r>
                      <a:endParaRPr lang="es-MX" sz="120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dirty="0">
                          <a:latin typeface="EurekaSans-Light"/>
                          <a:ea typeface="Times New Roman"/>
                          <a:cs typeface="Arial"/>
                        </a:rPr>
                        <a:t>0</a:t>
                      </a:r>
                      <a:endParaRPr lang="es-MX" sz="120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dirty="0">
                          <a:latin typeface="EurekaSans-Light"/>
                          <a:ea typeface="Times New Roman"/>
                          <a:cs typeface="Arial"/>
                        </a:rPr>
                        <a:t>0</a:t>
                      </a:r>
                      <a:endParaRPr lang="es-MX" sz="120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nSpc>
                          <a:spcPct val="150000"/>
                        </a:lnSpc>
                        <a:spcAft>
                          <a:spcPts val="0"/>
                        </a:spcAft>
                      </a:pPr>
                      <a:r>
                        <a:rPr lang="es-MX" sz="1200">
                          <a:latin typeface="EurekaSans-Light"/>
                          <a:ea typeface="Times New Roman"/>
                          <a:cs typeface="Arial"/>
                        </a:rPr>
                        <a:t>Maestría con grado</a:t>
                      </a:r>
                      <a:endParaRPr lang="es-MX" sz="120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latin typeface="EurekaSans-Light"/>
                          <a:ea typeface="Times New Roman"/>
                          <a:cs typeface="Arial"/>
                        </a:rPr>
                        <a:t>0</a:t>
                      </a:r>
                      <a:endParaRPr lang="es-MX" sz="120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latin typeface="EurekaSans-Light"/>
                          <a:ea typeface="Times New Roman"/>
                          <a:cs typeface="Arial"/>
                        </a:rPr>
                        <a:t>0</a:t>
                      </a:r>
                      <a:endParaRPr lang="es-MX" sz="120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dirty="0">
                          <a:latin typeface="EurekaSans-Light"/>
                          <a:ea typeface="Times New Roman"/>
                          <a:cs typeface="Arial"/>
                        </a:rPr>
                        <a:t>1</a:t>
                      </a:r>
                      <a:endParaRPr lang="es-MX" sz="120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dirty="0">
                          <a:latin typeface="EurekaSans-Light"/>
                          <a:ea typeface="Times New Roman"/>
                          <a:cs typeface="Arial"/>
                        </a:rPr>
                        <a:t>1</a:t>
                      </a:r>
                      <a:endParaRPr lang="es-MX" sz="120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nSpc>
                          <a:spcPct val="150000"/>
                        </a:lnSpc>
                        <a:spcAft>
                          <a:spcPts val="0"/>
                        </a:spcAft>
                      </a:pPr>
                      <a:r>
                        <a:rPr lang="es-MX" sz="1200">
                          <a:latin typeface="EurekaSans-Light"/>
                          <a:ea typeface="Times New Roman"/>
                          <a:cs typeface="Arial"/>
                        </a:rPr>
                        <a:t>Doctorado con grado</a:t>
                      </a:r>
                      <a:endParaRPr lang="es-MX" sz="120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latin typeface="EurekaSans-Light"/>
                          <a:ea typeface="Times New Roman"/>
                          <a:cs typeface="Arial"/>
                        </a:rPr>
                        <a:t>0</a:t>
                      </a:r>
                      <a:endParaRPr lang="es-MX" sz="120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latin typeface="EurekaSans-Light"/>
                          <a:ea typeface="Times New Roman"/>
                          <a:cs typeface="Arial"/>
                        </a:rPr>
                        <a:t>0</a:t>
                      </a:r>
                      <a:endParaRPr lang="es-MX" sz="120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latin typeface="EurekaSans-Light"/>
                          <a:ea typeface="Times New Roman"/>
                          <a:cs typeface="Arial"/>
                        </a:rPr>
                        <a:t>0</a:t>
                      </a:r>
                      <a:endParaRPr lang="es-MX" sz="120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dirty="0">
                          <a:latin typeface="EurekaSans-Light"/>
                          <a:ea typeface="Times New Roman"/>
                          <a:cs typeface="Arial"/>
                        </a:rPr>
                        <a:t>0</a:t>
                      </a:r>
                      <a:endParaRPr lang="es-MX" sz="120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nSpc>
                          <a:spcPct val="150000"/>
                        </a:lnSpc>
                        <a:spcAft>
                          <a:spcPts val="0"/>
                        </a:spcAft>
                      </a:pPr>
                      <a:r>
                        <a:rPr lang="es-MX" sz="1200">
                          <a:latin typeface="EurekaSans-Light"/>
                          <a:ea typeface="Times New Roman"/>
                          <a:cs typeface="Arial"/>
                        </a:rPr>
                        <a:t>Otros</a:t>
                      </a:r>
                      <a:endParaRPr lang="es-MX" sz="120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latin typeface="EurekaSans-Light"/>
                          <a:ea typeface="Times New Roman"/>
                          <a:cs typeface="Arial"/>
                        </a:rPr>
                        <a:t>0</a:t>
                      </a:r>
                      <a:endParaRPr lang="es-MX" sz="120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dirty="0">
                          <a:latin typeface="EurekaSans-Light"/>
                          <a:ea typeface="Times New Roman"/>
                          <a:cs typeface="Arial"/>
                        </a:rPr>
                        <a:t>0</a:t>
                      </a:r>
                      <a:endParaRPr lang="es-MX" sz="120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latin typeface="EurekaSans-Light"/>
                          <a:ea typeface="Times New Roman"/>
                          <a:cs typeface="Arial"/>
                        </a:rPr>
                        <a:t>0</a:t>
                      </a:r>
                      <a:endParaRPr lang="es-MX" sz="120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dirty="0">
                          <a:latin typeface="EurekaSans-Light"/>
                          <a:ea typeface="Times New Roman"/>
                          <a:cs typeface="Arial"/>
                        </a:rPr>
                        <a:t>0</a:t>
                      </a:r>
                      <a:endParaRPr lang="es-MX" sz="120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nSpc>
                          <a:spcPct val="150000"/>
                        </a:lnSpc>
                        <a:spcAft>
                          <a:spcPts val="0"/>
                        </a:spcAft>
                      </a:pPr>
                      <a:r>
                        <a:rPr lang="es-MX" sz="1200" dirty="0">
                          <a:latin typeface="EurekaSans-Light"/>
                          <a:ea typeface="Times New Roman"/>
                          <a:cs typeface="Arial"/>
                        </a:rPr>
                        <a:t>TOTALES</a:t>
                      </a:r>
                      <a:endParaRPr lang="es-MX" sz="120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latin typeface="EurekaSans-Light"/>
                          <a:ea typeface="Times New Roman"/>
                          <a:cs typeface="Arial"/>
                        </a:rPr>
                        <a:t>30</a:t>
                      </a:r>
                      <a:endParaRPr lang="es-MX" sz="120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latin typeface="EurekaSans-Light"/>
                          <a:ea typeface="Times New Roman"/>
                          <a:cs typeface="Arial"/>
                        </a:rPr>
                        <a:t>31</a:t>
                      </a:r>
                      <a:endParaRPr lang="es-MX" sz="120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latin typeface="EurekaSans-Light"/>
                          <a:ea typeface="Times New Roman"/>
                          <a:cs typeface="Arial"/>
                        </a:rPr>
                        <a:t>22</a:t>
                      </a:r>
                      <a:endParaRPr lang="es-MX" sz="120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dirty="0">
                          <a:latin typeface="EurekaSans-Light"/>
                          <a:ea typeface="Times New Roman"/>
                          <a:cs typeface="Arial"/>
                        </a:rPr>
                        <a:t>83</a:t>
                      </a:r>
                      <a:endParaRPr lang="es-MX" sz="120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0" name="19 CuadroTexto"/>
          <p:cNvSpPr txBox="1"/>
          <p:nvPr/>
        </p:nvSpPr>
        <p:spPr>
          <a:xfrm>
            <a:off x="71406" y="2080431"/>
            <a:ext cx="4929222" cy="276999"/>
          </a:xfrm>
          <a:prstGeom prst="rect">
            <a:avLst/>
          </a:prstGeom>
          <a:noFill/>
        </p:spPr>
        <p:txBody>
          <a:bodyPr wrap="square" rtlCol="0">
            <a:spAutoFit/>
          </a:bodyPr>
          <a:lstStyle/>
          <a:p>
            <a:r>
              <a:rPr lang="es-MX" sz="1200" b="1" dirty="0" smtClean="0">
                <a:latin typeface="EurekaSans-Light" pitchFamily="34" charset="0"/>
              </a:rPr>
              <a:t>Personal No Docente</a:t>
            </a:r>
            <a:endParaRPr lang="es-MX" sz="1200" b="1" dirty="0">
              <a:latin typeface="EurekaSans-Light"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18 Grupo"/>
          <p:cNvGrpSpPr/>
          <p:nvPr/>
        </p:nvGrpSpPr>
        <p:grpSpPr>
          <a:xfrm>
            <a:off x="0" y="0"/>
            <a:ext cx="9144032" cy="6858000"/>
            <a:chOff x="0" y="0"/>
            <a:chExt cx="9144032" cy="6858000"/>
          </a:xfrm>
        </p:grpSpPr>
        <p:grpSp>
          <p:nvGrpSpPr>
            <p:cNvPr id="16" name="15 Grupo"/>
            <p:cNvGrpSpPr/>
            <p:nvPr/>
          </p:nvGrpSpPr>
          <p:grpSpPr>
            <a:xfrm>
              <a:off x="0" y="0"/>
              <a:ext cx="9144032" cy="6858000"/>
              <a:chOff x="0" y="0"/>
              <a:chExt cx="9144032" cy="6858000"/>
            </a:xfrm>
          </p:grpSpPr>
          <p:sp>
            <p:nvSpPr>
              <p:cNvPr id="10" name="9 Rectángulo"/>
              <p:cNvSpPr/>
              <p:nvPr/>
            </p:nvSpPr>
            <p:spPr>
              <a:xfrm>
                <a:off x="0" y="1000108"/>
                <a:ext cx="571472" cy="5857892"/>
              </a:xfrm>
              <a:prstGeom prst="rect">
                <a:avLst/>
              </a:prstGeom>
              <a:solidFill>
                <a:srgbClr val="FFF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traso"/>
              <p:cNvSpPr/>
              <p:nvPr/>
            </p:nvSpPr>
            <p:spPr>
              <a:xfrm rot="10800000">
                <a:off x="142843" y="1000108"/>
                <a:ext cx="571504" cy="5643602"/>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p:cNvSpPr/>
              <p:nvPr/>
            </p:nvSpPr>
            <p:spPr>
              <a:xfrm>
                <a:off x="0" y="0"/>
                <a:ext cx="8786842" cy="7143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Picture 4" descr="POLITICA DE CALIDAD"/>
              <p:cNvPicPr>
                <a:picLocks noChangeAspect="1" noChangeArrowheads="1"/>
              </p:cNvPicPr>
              <p:nvPr/>
            </p:nvPicPr>
            <p:blipFill>
              <a:blip r:embed="rId2"/>
              <a:srcRect l="1539" t="16547" b="72656"/>
              <a:stretch>
                <a:fillRect/>
              </a:stretch>
            </p:blipFill>
            <p:spPr bwMode="auto">
              <a:xfrm>
                <a:off x="0" y="571480"/>
                <a:ext cx="9144000" cy="500066"/>
              </a:xfrm>
              <a:prstGeom prst="rect">
                <a:avLst/>
              </a:prstGeom>
              <a:noFill/>
              <a:ln w="9525">
                <a:noFill/>
                <a:miter lim="800000"/>
                <a:headEnd/>
                <a:tailEnd/>
              </a:ln>
            </p:spPr>
          </p:pic>
          <p:pic>
            <p:nvPicPr>
              <p:cNvPr id="4" name="3 Imagen" descr="Nueva imagen.png"/>
              <p:cNvPicPr>
                <a:picLocks noChangeAspect="1"/>
              </p:cNvPicPr>
              <p:nvPr/>
            </p:nvPicPr>
            <p:blipFill>
              <a:blip r:embed="rId3"/>
              <a:stretch>
                <a:fillRect/>
              </a:stretch>
            </p:blipFill>
            <p:spPr>
              <a:xfrm>
                <a:off x="7572396" y="71414"/>
                <a:ext cx="798165" cy="357190"/>
              </a:xfrm>
              <a:prstGeom prst="rect">
                <a:avLst/>
              </a:prstGeom>
            </p:spPr>
          </p:pic>
          <p:pic>
            <p:nvPicPr>
              <p:cNvPr id="5" name="4 Imagen" descr="logotec.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072330" y="71414"/>
                <a:ext cx="428628" cy="441487"/>
              </a:xfrm>
              <a:prstGeom prst="rect">
                <a:avLst/>
              </a:prstGeom>
            </p:spPr>
          </p:pic>
          <p:pic>
            <p:nvPicPr>
              <p:cNvPr id="6" name="5 Imagen"/>
              <p:cNvPicPr/>
              <p:nvPr/>
            </p:nvPicPr>
            <p:blipFill>
              <a:blip r:embed="rId5" cstate="print"/>
              <a:srcRect l="85156" t="40664"/>
              <a:stretch>
                <a:fillRect/>
              </a:stretch>
            </p:blipFill>
            <p:spPr bwMode="auto">
              <a:xfrm>
                <a:off x="8501090" y="0"/>
                <a:ext cx="642942" cy="857232"/>
              </a:xfrm>
              <a:prstGeom prst="rect">
                <a:avLst/>
              </a:prstGeom>
              <a:noFill/>
              <a:ln w="9525">
                <a:noFill/>
                <a:miter lim="800000"/>
                <a:headEnd/>
                <a:tailEnd/>
              </a:ln>
            </p:spPr>
          </p:pic>
          <p:sp>
            <p:nvSpPr>
              <p:cNvPr id="12" name="11 Rectángulo"/>
              <p:cNvSpPr/>
              <p:nvPr/>
            </p:nvSpPr>
            <p:spPr>
              <a:xfrm>
                <a:off x="0" y="6500834"/>
                <a:ext cx="9144000" cy="35716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CuadroTexto"/>
            <p:cNvSpPr txBox="1"/>
            <p:nvPr/>
          </p:nvSpPr>
          <p:spPr>
            <a:xfrm>
              <a:off x="6572264" y="6541778"/>
              <a:ext cx="2571768" cy="276999"/>
            </a:xfrm>
            <a:prstGeom prst="rect">
              <a:avLst/>
            </a:prstGeom>
            <a:noFill/>
          </p:spPr>
          <p:txBody>
            <a:bodyPr wrap="square" rtlCol="0">
              <a:spAutoFit/>
            </a:bodyPr>
            <a:lstStyle/>
            <a:p>
              <a:pPr algn="r"/>
              <a:r>
                <a:rPr lang="es-MX" sz="1200" b="1" dirty="0" smtClean="0">
                  <a:solidFill>
                    <a:schemeClr val="bg1"/>
                  </a:solidFill>
                  <a:latin typeface="EurekaSans-Light" pitchFamily="34" charset="0"/>
                </a:rPr>
                <a:t>Informe de Rendición de Cuentas 2009</a:t>
              </a:r>
              <a:endParaRPr lang="es-MX" sz="1200" b="1" dirty="0">
                <a:solidFill>
                  <a:schemeClr val="bg1"/>
                </a:solidFill>
                <a:latin typeface="EurekaSans-Light" pitchFamily="34" charset="0"/>
              </a:endParaRPr>
            </a:p>
          </p:txBody>
        </p:sp>
      </p:grpSp>
      <p:sp>
        <p:nvSpPr>
          <p:cNvPr id="20" name="19 CuadroTexto"/>
          <p:cNvSpPr txBox="1"/>
          <p:nvPr/>
        </p:nvSpPr>
        <p:spPr>
          <a:xfrm>
            <a:off x="71406" y="1071547"/>
            <a:ext cx="2857520" cy="307777"/>
          </a:xfrm>
          <a:prstGeom prst="rect">
            <a:avLst/>
          </a:prstGeom>
          <a:noFill/>
        </p:spPr>
        <p:txBody>
          <a:bodyPr wrap="square" rtlCol="0">
            <a:spAutoFit/>
          </a:bodyPr>
          <a:lstStyle/>
          <a:p>
            <a:r>
              <a:rPr lang="es-MX" sz="1400" b="1" dirty="0" smtClean="0">
                <a:latin typeface="EurekaSans-Light" pitchFamily="34" charset="0"/>
              </a:rPr>
              <a:t>Mensaje Institucional</a:t>
            </a:r>
            <a:endParaRPr lang="es-MX" sz="1400" b="1" dirty="0">
              <a:latin typeface="EurekaSans-Light" pitchFamily="34" charset="0"/>
            </a:endParaRPr>
          </a:p>
        </p:txBody>
      </p:sp>
      <p:sp>
        <p:nvSpPr>
          <p:cNvPr id="14" name="13 CuadroTexto"/>
          <p:cNvSpPr txBox="1"/>
          <p:nvPr/>
        </p:nvSpPr>
        <p:spPr>
          <a:xfrm>
            <a:off x="-32" y="1357298"/>
            <a:ext cx="8715436" cy="3416320"/>
          </a:xfrm>
          <a:prstGeom prst="rect">
            <a:avLst/>
          </a:prstGeom>
          <a:noFill/>
        </p:spPr>
        <p:txBody>
          <a:bodyPr wrap="square" rtlCol="0">
            <a:spAutoFit/>
          </a:bodyPr>
          <a:lstStyle/>
          <a:p>
            <a:pPr algn="just"/>
            <a:r>
              <a:rPr lang="es-MX" sz="1200" dirty="0" smtClean="0">
                <a:latin typeface="EurekaSans-Light" pitchFamily="34" charset="0"/>
              </a:rPr>
              <a:t>El seguimiento continuo al Programa de Trabajo Anual 2009 y el monitoreo a la evaluación de la calidad de nuestra gestión,  son condiciones necesarias para que el Instituto Tecnológico de </a:t>
            </a:r>
            <a:r>
              <a:rPr lang="es-MX" sz="1200" dirty="0" err="1" smtClean="0">
                <a:latin typeface="EurekaSans-Light" pitchFamily="34" charset="0"/>
              </a:rPr>
              <a:t>Tuxtepec</a:t>
            </a:r>
            <a:r>
              <a:rPr lang="es-MX" sz="1200" dirty="0" smtClean="0">
                <a:latin typeface="EurekaSans-Light" pitchFamily="34" charset="0"/>
              </a:rPr>
              <a:t> pueda responder de manera dinámica y proactiva a los múltiples desafíos políticos, económicos y sociales que inciden en la calidad y la pertinencia de los procesos educativos.</a:t>
            </a:r>
          </a:p>
          <a:p>
            <a:pPr algn="just"/>
            <a:r>
              <a:rPr lang="es-MX" sz="1200" dirty="0" smtClean="0">
                <a:latin typeface="EurekaSans-Light" pitchFamily="34" charset="0"/>
              </a:rPr>
              <a:t> </a:t>
            </a:r>
          </a:p>
          <a:p>
            <a:pPr algn="just"/>
            <a:r>
              <a:rPr lang="es-MX" sz="1200" dirty="0" smtClean="0">
                <a:latin typeface="EurekaSans-Light" pitchFamily="34" charset="0"/>
              </a:rPr>
              <a:t>Con esta convicción, en los últimos años el Instituto ha adoptado estrategias que permitan direccionar los procesos, alinear los esfuerzos docentes y de servicio para crear una cultura organizacional comprometida con el Programa Institucional de Innovación y Desarrollo 2007–2012, con capacidad de innovación y con un fuerte sentido de responsabilidad.</a:t>
            </a:r>
          </a:p>
          <a:p>
            <a:pPr algn="just"/>
            <a:r>
              <a:rPr lang="es-MX" sz="1200" dirty="0" smtClean="0">
                <a:latin typeface="EurekaSans-Light" pitchFamily="34" charset="0"/>
              </a:rPr>
              <a:t> </a:t>
            </a:r>
          </a:p>
          <a:p>
            <a:pPr algn="just"/>
            <a:r>
              <a:rPr lang="es-MX" sz="1200" dirty="0" smtClean="0">
                <a:latin typeface="EurekaSans-Light" pitchFamily="34" charset="0"/>
              </a:rPr>
              <a:t>A sus 34 años de fundado el Instituto, nos sentimos plenamente satisfechos de poder informar a la comunidad tecnológica los resultados del ejercicio 2009 que aquí se presentan; los cuales muestran avances significativos en algunas áreas, pero también las debilidades en otros aspectos de nuestro quehacer educativo. La  Institución en este año ha tenido la posibilidad de alcanzar logros importantes como atender una matrícula de 2370 estudiantes, de tal forma que nos convierte en una de las instituciones de más amplia cobertura en educación superior en  la región y en el estado; así mismo, hemos podido lograr la apertura de una nueva carrera como es la de Ingeniería en Gestión Empresarial, con un enfoque basado en competencias profesionales. Pero el principal reto de este periodo fue iniciar con el proceso de acreditación de carreras, lo cual marca un hecho </a:t>
            </a:r>
            <a:r>
              <a:rPr lang="es-MX" sz="1200" dirty="0" err="1" smtClean="0">
                <a:latin typeface="EurekaSans-Light" pitchFamily="34" charset="0"/>
              </a:rPr>
              <a:t>imprecedente</a:t>
            </a:r>
            <a:r>
              <a:rPr lang="es-MX" sz="1200" dirty="0" smtClean="0">
                <a:latin typeface="EurekaSans-Light" pitchFamily="34" charset="0"/>
              </a:rPr>
              <a:t> en la historia del Instituto; por lo que en este año, se logra la evaluación de los programas de Licenciatura en Contaduría y Licenciatura en Administración por el </a:t>
            </a:r>
            <a:r>
              <a:rPr lang="es-ES" sz="1200" dirty="0" smtClean="0">
                <a:latin typeface="EurekaSans-Light" pitchFamily="34" charset="0"/>
              </a:rPr>
              <a:t>Consejo de Acreditación de la Enseñanza en Contaduría y Administración (CACECA), organismo encargado de llevar a cabo la acreditación de los programas académicos de las instituciones de educación superior, mediante las cuales se obtiene la comprobación de que la institución cumple con determinados estándares de calidad académica. De igual manera se  mantiene el reconocimiento de la Maestría en Ciencias en Alimentos en el Programa Nacional de Posgrado del CONACYT y la Certificación del Proceso Educativo bajo la norma ISO 9001:2000, en un esquema individualizado.</a:t>
            </a:r>
            <a:endParaRPr lang="es-MX" sz="1200" dirty="0" smtClean="0">
              <a:latin typeface="EurekaSans-Light" pitchFamily="34" charset="0"/>
            </a:endParaRPr>
          </a:p>
        </p:txBody>
      </p:sp>
      <p:sp>
        <p:nvSpPr>
          <p:cNvPr id="15" name="14 CuadroTexto"/>
          <p:cNvSpPr txBox="1"/>
          <p:nvPr/>
        </p:nvSpPr>
        <p:spPr>
          <a:xfrm>
            <a:off x="5643570" y="6264495"/>
            <a:ext cx="2857520" cy="307777"/>
          </a:xfrm>
          <a:prstGeom prst="rect">
            <a:avLst/>
          </a:prstGeom>
          <a:noFill/>
        </p:spPr>
        <p:txBody>
          <a:bodyPr wrap="square" rtlCol="0">
            <a:spAutoFit/>
          </a:bodyPr>
          <a:lstStyle/>
          <a:p>
            <a:pPr algn="r"/>
            <a:r>
              <a:rPr lang="es-MX" sz="1400" b="1" dirty="0" smtClean="0">
                <a:latin typeface="EurekaSans-Light" pitchFamily="34" charset="0"/>
              </a:rPr>
              <a:t>M.C. Miguel Ángel Urrutia Salinas</a:t>
            </a:r>
            <a:endParaRPr lang="es-MX" sz="1400" b="1" dirty="0">
              <a:latin typeface="EurekaSans-Light" pitchFamily="34" charset="0"/>
            </a:endParaRPr>
          </a:p>
        </p:txBody>
      </p:sp>
      <p:sp>
        <p:nvSpPr>
          <p:cNvPr id="21" name="20 CuadroTexto"/>
          <p:cNvSpPr txBox="1"/>
          <p:nvPr/>
        </p:nvSpPr>
        <p:spPr>
          <a:xfrm>
            <a:off x="-32" y="4746508"/>
            <a:ext cx="5786446" cy="1754326"/>
          </a:xfrm>
          <a:prstGeom prst="rect">
            <a:avLst/>
          </a:prstGeom>
          <a:noFill/>
        </p:spPr>
        <p:txBody>
          <a:bodyPr wrap="square" rtlCol="0">
            <a:spAutoFit/>
          </a:bodyPr>
          <a:lstStyle/>
          <a:p>
            <a:pPr algn="just"/>
            <a:r>
              <a:rPr lang="es-ES" sz="1200" dirty="0" smtClean="0">
                <a:latin typeface="EurekaSans-Light" pitchFamily="34" charset="0"/>
              </a:rPr>
              <a:t>En este año fuimos beneficiados con recursos como resultado de la participación en convocatorias de la ANUIES y PIFIT, lo que permitió el equipamiento en  laboratorios, talleres e incrementar la participación en actividades extraescolares, fortaleciendo la formación integral de nuestros estudiantes. </a:t>
            </a:r>
            <a:endParaRPr lang="es-MX" sz="1200" dirty="0" smtClean="0">
              <a:latin typeface="EurekaSans-Light" pitchFamily="34" charset="0"/>
            </a:endParaRPr>
          </a:p>
          <a:p>
            <a:pPr algn="just"/>
            <a:r>
              <a:rPr lang="es-ES" sz="1200" dirty="0" smtClean="0">
                <a:latin typeface="EurekaSans-Light" pitchFamily="34" charset="0"/>
              </a:rPr>
              <a:t> </a:t>
            </a:r>
            <a:endParaRPr lang="es-MX" sz="1200" dirty="0" smtClean="0">
              <a:latin typeface="EurekaSans-Light" pitchFamily="34" charset="0"/>
            </a:endParaRPr>
          </a:p>
          <a:p>
            <a:pPr algn="just"/>
            <a:r>
              <a:rPr lang="es-ES" sz="1200" dirty="0" smtClean="0">
                <a:latin typeface="EurekaSans-Light" pitchFamily="34" charset="0"/>
              </a:rPr>
              <a:t>Es indudable que los logros y la realización de todas las actividades presentadas fueron gracias al esfuerzo comprometido y responsable </a:t>
            </a:r>
            <a:r>
              <a:rPr lang="es-MX" sz="1200" dirty="0" smtClean="0">
                <a:latin typeface="EurekaSans-Light" pitchFamily="34" charset="0"/>
              </a:rPr>
              <a:t>del personal directivo, docente, de apoyo y de asistencia a la educación de nuestra Institución. Con firmeza reafirmamos nuestro compromiso con la Educación Superior Tecnológica de nuestro país y con todos y cada uno de los jóvenes que aspiran a hacer, no solamente una carrera con nosotros, sino formarse como mejores ciudadanos y mejores mexicanos.</a:t>
            </a:r>
          </a:p>
        </p:txBody>
      </p:sp>
      <p:pic>
        <p:nvPicPr>
          <p:cNvPr id="22" name="21 Imagen" descr="F:\DSC00736.JPG"/>
          <p:cNvPicPr/>
          <p:nvPr/>
        </p:nvPicPr>
        <p:blipFill>
          <a:blip r:embed="rId6" cstate="print"/>
          <a:srcRect l="28174" t="54751" r="29905"/>
          <a:stretch>
            <a:fillRect/>
          </a:stretch>
        </p:blipFill>
        <p:spPr bwMode="auto">
          <a:xfrm>
            <a:off x="6143636" y="4573809"/>
            <a:ext cx="2352675" cy="1905000"/>
          </a:xfrm>
          <a:prstGeom prst="rect">
            <a:avLst/>
          </a:prstGeom>
          <a:noFill/>
          <a:ln w="9525">
            <a:noFill/>
            <a:miter lim="800000"/>
            <a:headEnd/>
            <a:tailEnd/>
          </a:ln>
          <a:effectLst>
            <a:softEdge rad="317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inta perforada"/>
          <p:cNvSpPr/>
          <p:nvPr/>
        </p:nvSpPr>
        <p:spPr>
          <a:xfrm>
            <a:off x="6357950" y="571480"/>
            <a:ext cx="2786082" cy="6286520"/>
          </a:xfrm>
          <a:prstGeom prst="flowChartPunchedTap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12 Grupo"/>
          <p:cNvGrpSpPr/>
          <p:nvPr/>
        </p:nvGrpSpPr>
        <p:grpSpPr>
          <a:xfrm>
            <a:off x="-32" y="0"/>
            <a:ext cx="9144064" cy="6858000"/>
            <a:chOff x="-32" y="0"/>
            <a:chExt cx="9144064" cy="6858000"/>
          </a:xfrm>
        </p:grpSpPr>
        <p:grpSp>
          <p:nvGrpSpPr>
            <p:cNvPr id="3" name="15 Grupo"/>
            <p:cNvGrpSpPr/>
            <p:nvPr/>
          </p:nvGrpSpPr>
          <p:grpSpPr>
            <a:xfrm>
              <a:off x="0" y="0"/>
              <a:ext cx="9144032" cy="6858000"/>
              <a:chOff x="0" y="0"/>
              <a:chExt cx="9144032" cy="6858000"/>
            </a:xfrm>
          </p:grpSpPr>
          <p:sp>
            <p:nvSpPr>
              <p:cNvPr id="10" name="9 Rectángulo"/>
              <p:cNvSpPr/>
              <p:nvPr/>
            </p:nvSpPr>
            <p:spPr>
              <a:xfrm>
                <a:off x="0" y="1000108"/>
                <a:ext cx="571472" cy="5857892"/>
              </a:xfrm>
              <a:prstGeom prst="rect">
                <a:avLst/>
              </a:prstGeom>
              <a:solidFill>
                <a:srgbClr val="FFF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traso"/>
              <p:cNvSpPr/>
              <p:nvPr/>
            </p:nvSpPr>
            <p:spPr>
              <a:xfrm rot="10800000">
                <a:off x="142843" y="1000108"/>
                <a:ext cx="571504" cy="5643602"/>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p:cNvSpPr/>
              <p:nvPr/>
            </p:nvSpPr>
            <p:spPr>
              <a:xfrm>
                <a:off x="0" y="0"/>
                <a:ext cx="8786842" cy="7143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Picture 4" descr="POLITICA DE CALIDAD"/>
              <p:cNvPicPr>
                <a:picLocks noChangeAspect="1" noChangeArrowheads="1"/>
              </p:cNvPicPr>
              <p:nvPr/>
            </p:nvPicPr>
            <p:blipFill>
              <a:blip r:embed="rId2"/>
              <a:srcRect l="1539" t="16547" b="72656"/>
              <a:stretch>
                <a:fillRect/>
              </a:stretch>
            </p:blipFill>
            <p:spPr bwMode="auto">
              <a:xfrm>
                <a:off x="0" y="571480"/>
                <a:ext cx="9144000" cy="500066"/>
              </a:xfrm>
              <a:prstGeom prst="rect">
                <a:avLst/>
              </a:prstGeom>
              <a:noFill/>
              <a:ln w="9525">
                <a:noFill/>
                <a:miter lim="800000"/>
                <a:headEnd/>
                <a:tailEnd/>
              </a:ln>
            </p:spPr>
          </p:pic>
          <p:pic>
            <p:nvPicPr>
              <p:cNvPr id="4" name="3 Imagen" descr="Nueva imagen.png"/>
              <p:cNvPicPr>
                <a:picLocks noChangeAspect="1"/>
              </p:cNvPicPr>
              <p:nvPr/>
            </p:nvPicPr>
            <p:blipFill>
              <a:blip r:embed="rId3"/>
              <a:stretch>
                <a:fillRect/>
              </a:stretch>
            </p:blipFill>
            <p:spPr>
              <a:xfrm>
                <a:off x="7572396" y="71414"/>
                <a:ext cx="798165" cy="357190"/>
              </a:xfrm>
              <a:prstGeom prst="rect">
                <a:avLst/>
              </a:prstGeom>
            </p:spPr>
          </p:pic>
          <p:pic>
            <p:nvPicPr>
              <p:cNvPr id="5" name="4 Imagen" descr="logotec.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072330" y="71414"/>
                <a:ext cx="428628" cy="441487"/>
              </a:xfrm>
              <a:prstGeom prst="rect">
                <a:avLst/>
              </a:prstGeom>
            </p:spPr>
          </p:pic>
          <p:pic>
            <p:nvPicPr>
              <p:cNvPr id="6" name="5 Imagen"/>
              <p:cNvPicPr/>
              <p:nvPr/>
            </p:nvPicPr>
            <p:blipFill>
              <a:blip r:embed="rId5" cstate="print"/>
              <a:srcRect l="85156" t="40664"/>
              <a:stretch>
                <a:fillRect/>
              </a:stretch>
            </p:blipFill>
            <p:spPr bwMode="auto">
              <a:xfrm>
                <a:off x="8501090" y="0"/>
                <a:ext cx="642942" cy="857232"/>
              </a:xfrm>
              <a:prstGeom prst="rect">
                <a:avLst/>
              </a:prstGeom>
              <a:noFill/>
              <a:ln w="9525">
                <a:noFill/>
                <a:miter lim="800000"/>
                <a:headEnd/>
                <a:tailEnd/>
              </a:ln>
            </p:spPr>
          </p:pic>
          <p:sp>
            <p:nvSpPr>
              <p:cNvPr id="12" name="11 Rectángulo"/>
              <p:cNvSpPr/>
              <p:nvPr/>
            </p:nvSpPr>
            <p:spPr>
              <a:xfrm>
                <a:off x="0" y="6500834"/>
                <a:ext cx="9144000" cy="35716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CuadroTexto"/>
            <p:cNvSpPr txBox="1"/>
            <p:nvPr/>
          </p:nvSpPr>
          <p:spPr>
            <a:xfrm>
              <a:off x="-32" y="6541778"/>
              <a:ext cx="2571768" cy="276999"/>
            </a:xfrm>
            <a:prstGeom prst="rect">
              <a:avLst/>
            </a:prstGeom>
            <a:noFill/>
          </p:spPr>
          <p:txBody>
            <a:bodyPr wrap="square" rtlCol="0">
              <a:spAutoFit/>
            </a:bodyPr>
            <a:lstStyle/>
            <a:p>
              <a:r>
                <a:rPr lang="es-MX" sz="1200" b="1" dirty="0" smtClean="0">
                  <a:solidFill>
                    <a:schemeClr val="bg1"/>
                  </a:solidFill>
                  <a:latin typeface="EurekaSans-Light" pitchFamily="34" charset="0"/>
                </a:rPr>
                <a:t>Informe de Rendición de Cuentas 2009</a:t>
              </a:r>
              <a:endParaRPr lang="es-MX" sz="1200" b="1" dirty="0">
                <a:solidFill>
                  <a:schemeClr val="bg1"/>
                </a:solidFill>
                <a:latin typeface="EurekaSans-Light" pitchFamily="34" charset="0"/>
              </a:endParaRPr>
            </a:p>
          </p:txBody>
        </p:sp>
      </p:grpSp>
      <p:sp>
        <p:nvSpPr>
          <p:cNvPr id="14" name="13 CuadroTexto"/>
          <p:cNvSpPr txBox="1"/>
          <p:nvPr/>
        </p:nvSpPr>
        <p:spPr>
          <a:xfrm>
            <a:off x="71406" y="1071547"/>
            <a:ext cx="4929222" cy="307777"/>
          </a:xfrm>
          <a:prstGeom prst="rect">
            <a:avLst/>
          </a:prstGeom>
          <a:noFill/>
        </p:spPr>
        <p:txBody>
          <a:bodyPr wrap="square" rtlCol="0">
            <a:spAutoFit/>
          </a:bodyPr>
          <a:lstStyle/>
          <a:p>
            <a:r>
              <a:rPr lang="es-MX" sz="1400" b="1" dirty="0" smtClean="0">
                <a:latin typeface="EurekaSans-Light" pitchFamily="34" charset="0"/>
              </a:rPr>
              <a:t>4. Infraestructura del plantel</a:t>
            </a:r>
            <a:endParaRPr lang="es-MX" sz="1400" b="1" dirty="0">
              <a:latin typeface="EurekaSans-Light" pitchFamily="34" charset="0"/>
            </a:endParaRPr>
          </a:p>
        </p:txBody>
      </p:sp>
      <p:graphicFrame>
        <p:nvGraphicFramePr>
          <p:cNvPr id="15" name="14 Tabla"/>
          <p:cNvGraphicFramePr>
            <a:graphicFrameLocks noGrp="1"/>
          </p:cNvGraphicFramePr>
          <p:nvPr/>
        </p:nvGraphicFramePr>
        <p:xfrm>
          <a:off x="285721" y="1700039"/>
          <a:ext cx="8643997" cy="4773742"/>
        </p:xfrm>
        <a:graphic>
          <a:graphicData uri="http://schemas.openxmlformats.org/drawingml/2006/table">
            <a:tbl>
              <a:tblPr>
                <a:tableStyleId>{2D5ABB26-0587-4C30-8999-92F81FD0307C}</a:tableStyleId>
              </a:tblPr>
              <a:tblGrid>
                <a:gridCol w="642941"/>
                <a:gridCol w="2000264"/>
                <a:gridCol w="6000792"/>
              </a:tblGrid>
              <a:tr h="357190">
                <a:tc>
                  <a:txBody>
                    <a:bodyPr/>
                    <a:lstStyle/>
                    <a:p>
                      <a:pPr algn="ctr">
                        <a:lnSpc>
                          <a:spcPct val="115000"/>
                        </a:lnSpc>
                        <a:spcAft>
                          <a:spcPts val="0"/>
                        </a:spcAft>
                      </a:pPr>
                      <a:r>
                        <a:rPr lang="es-MX" sz="1200" b="1" dirty="0"/>
                        <a:t>EDIFICIO</a:t>
                      </a:r>
                      <a:endParaRPr lang="es-MX" sz="1200" b="1" dirty="0">
                        <a:latin typeface="Calibri"/>
                        <a:ea typeface="Calibri"/>
                        <a:cs typeface="Times New Roman"/>
                      </a:endParaRPr>
                    </a:p>
                  </a:txBody>
                  <a:tcPr marL="28761" marR="28761"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b="1" dirty="0"/>
                        <a:t>AÑO DE CONSTRUCCIÓN</a:t>
                      </a:r>
                      <a:endParaRPr lang="es-MX" sz="1200" b="1" dirty="0">
                        <a:latin typeface="Calibri"/>
                        <a:ea typeface="Calibri"/>
                        <a:cs typeface="Times New Roman"/>
                      </a:endParaRPr>
                    </a:p>
                  </a:txBody>
                  <a:tcPr marL="28761" marR="28761"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b="1" dirty="0"/>
                        <a:t>ESPACIOS EDUCATIVOS</a:t>
                      </a:r>
                      <a:endParaRPr lang="es-MX" sz="1200" b="1" dirty="0">
                        <a:latin typeface="Calibri"/>
                        <a:ea typeface="Calibri"/>
                        <a:cs typeface="Times New Roman"/>
                      </a:endParaRPr>
                    </a:p>
                  </a:txBody>
                  <a:tcPr marL="28761" marR="28761" marT="0" marB="0" anchor="ctr">
                    <a:lnB w="12700" cap="flat" cmpd="sng" algn="ctr">
                      <a:solidFill>
                        <a:schemeClr val="tx1"/>
                      </a:solidFill>
                      <a:prstDash val="solid"/>
                      <a:round/>
                      <a:headEnd type="none" w="med" len="med"/>
                      <a:tailEnd type="none" w="med" len="med"/>
                    </a:lnB>
                  </a:tcPr>
                </a:tc>
              </a:tr>
              <a:tr h="113402">
                <a:tc>
                  <a:txBody>
                    <a:bodyPr/>
                    <a:lstStyle/>
                    <a:p>
                      <a:pPr algn="ctr">
                        <a:lnSpc>
                          <a:spcPct val="115000"/>
                        </a:lnSpc>
                        <a:spcAft>
                          <a:spcPts val="0"/>
                        </a:spcAft>
                      </a:pPr>
                      <a:r>
                        <a:rPr lang="es-MX" sz="1200"/>
                        <a:t>A</a:t>
                      </a:r>
                      <a:endParaRPr lang="es-MX" sz="120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dirty="0"/>
                        <a:t>1988</a:t>
                      </a:r>
                      <a:endParaRPr lang="es-MX" sz="1200" dirty="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s-MX" sz="1200" dirty="0"/>
                        <a:t>EDIFICIO ADMINISTRATIVO (1 NIVEL)</a:t>
                      </a:r>
                      <a:endParaRPr lang="es-MX" sz="1200" dirty="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3402">
                <a:tc>
                  <a:txBody>
                    <a:bodyPr/>
                    <a:lstStyle/>
                    <a:p>
                      <a:pPr algn="ctr">
                        <a:lnSpc>
                          <a:spcPct val="115000"/>
                        </a:lnSpc>
                        <a:spcAft>
                          <a:spcPts val="0"/>
                        </a:spcAft>
                      </a:pPr>
                      <a:r>
                        <a:rPr lang="es-MX" sz="1200"/>
                        <a:t>A1</a:t>
                      </a:r>
                      <a:endParaRPr lang="es-MX" sz="120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dirty="0"/>
                        <a:t>1996</a:t>
                      </a:r>
                      <a:endParaRPr lang="es-MX" sz="1200" dirty="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s-MX" sz="1200" dirty="0"/>
                        <a:t>EDIFICIO ADMINISTRATIVO (2 NIVELES)</a:t>
                      </a:r>
                      <a:endParaRPr lang="es-MX" sz="1200" dirty="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3402">
                <a:tc>
                  <a:txBody>
                    <a:bodyPr/>
                    <a:lstStyle/>
                    <a:p>
                      <a:pPr algn="ctr">
                        <a:lnSpc>
                          <a:spcPct val="115000"/>
                        </a:lnSpc>
                        <a:spcAft>
                          <a:spcPts val="0"/>
                        </a:spcAft>
                      </a:pPr>
                      <a:r>
                        <a:rPr lang="es-MX" sz="1200"/>
                        <a:t>B</a:t>
                      </a:r>
                      <a:endParaRPr lang="es-MX" sz="120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dirty="0"/>
                        <a:t>1976</a:t>
                      </a:r>
                      <a:endParaRPr lang="es-MX" sz="1200" dirty="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s-MX" sz="1200" dirty="0"/>
                        <a:t>AULAS DE LA 1 A LA 8 Y TALLER DE DIBUJO</a:t>
                      </a:r>
                      <a:endParaRPr lang="es-MX" sz="1200" dirty="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3402">
                <a:tc>
                  <a:txBody>
                    <a:bodyPr/>
                    <a:lstStyle/>
                    <a:p>
                      <a:pPr algn="ctr">
                        <a:lnSpc>
                          <a:spcPct val="115000"/>
                        </a:lnSpc>
                        <a:spcAft>
                          <a:spcPts val="0"/>
                        </a:spcAft>
                      </a:pPr>
                      <a:r>
                        <a:rPr lang="es-MX" sz="1200"/>
                        <a:t>C</a:t>
                      </a:r>
                      <a:endParaRPr lang="es-MX" sz="120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a:t>1976</a:t>
                      </a:r>
                      <a:endParaRPr lang="es-MX" sz="120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s-MX" sz="1200" dirty="0"/>
                        <a:t>LABORATORIO DE INGENIERIA ELECTROMECANICA</a:t>
                      </a:r>
                      <a:endParaRPr lang="es-MX" sz="1200" dirty="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3402">
                <a:tc>
                  <a:txBody>
                    <a:bodyPr/>
                    <a:lstStyle/>
                    <a:p>
                      <a:pPr algn="ctr">
                        <a:lnSpc>
                          <a:spcPct val="115000"/>
                        </a:lnSpc>
                        <a:spcAft>
                          <a:spcPts val="0"/>
                        </a:spcAft>
                      </a:pPr>
                      <a:r>
                        <a:rPr lang="es-MX" sz="1200"/>
                        <a:t>D</a:t>
                      </a:r>
                      <a:endParaRPr lang="es-MX" sz="120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a:t>1976</a:t>
                      </a:r>
                      <a:endParaRPr lang="es-MX" sz="120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s-MX" sz="1200" dirty="0"/>
                        <a:t>LABORATORIO DE INGENIERIA CIVIL</a:t>
                      </a:r>
                      <a:endParaRPr lang="es-MX" sz="1200" dirty="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3402">
                <a:tc>
                  <a:txBody>
                    <a:bodyPr/>
                    <a:lstStyle/>
                    <a:p>
                      <a:pPr algn="ctr">
                        <a:lnSpc>
                          <a:spcPct val="115000"/>
                        </a:lnSpc>
                        <a:spcAft>
                          <a:spcPts val="0"/>
                        </a:spcAft>
                      </a:pPr>
                      <a:r>
                        <a:rPr lang="es-MX" sz="1200"/>
                        <a:t>E</a:t>
                      </a:r>
                      <a:endParaRPr lang="es-MX" sz="120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a:t>1976</a:t>
                      </a:r>
                      <a:endParaRPr lang="es-MX" sz="120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s-MX" sz="1200" dirty="0"/>
                        <a:t>LABORATORIO DE MICROBIOLOGÍA</a:t>
                      </a:r>
                      <a:endParaRPr lang="es-MX" sz="1200" dirty="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3402">
                <a:tc>
                  <a:txBody>
                    <a:bodyPr/>
                    <a:lstStyle/>
                    <a:p>
                      <a:pPr algn="ctr">
                        <a:lnSpc>
                          <a:spcPct val="115000"/>
                        </a:lnSpc>
                        <a:spcAft>
                          <a:spcPts val="0"/>
                        </a:spcAft>
                      </a:pPr>
                      <a:r>
                        <a:rPr lang="es-MX" sz="1200"/>
                        <a:t>F</a:t>
                      </a:r>
                      <a:endParaRPr lang="es-MX" sz="120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a:t>1976</a:t>
                      </a:r>
                      <a:endParaRPr lang="es-MX" sz="120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s-MX" sz="1200" dirty="0"/>
                        <a:t>AULAS DE LA 9 A LA 16</a:t>
                      </a:r>
                      <a:endParaRPr lang="es-MX" sz="1200" dirty="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3402">
                <a:tc>
                  <a:txBody>
                    <a:bodyPr/>
                    <a:lstStyle/>
                    <a:p>
                      <a:pPr algn="ctr">
                        <a:lnSpc>
                          <a:spcPct val="115000"/>
                        </a:lnSpc>
                        <a:spcAft>
                          <a:spcPts val="0"/>
                        </a:spcAft>
                      </a:pPr>
                      <a:r>
                        <a:rPr lang="es-MX" sz="1200"/>
                        <a:t>G</a:t>
                      </a:r>
                      <a:endParaRPr lang="es-MX" sz="120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a:t>1981</a:t>
                      </a:r>
                      <a:endParaRPr lang="es-MX" sz="120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s-MX" sz="1200" dirty="0"/>
                        <a:t>LABORATORIO DE ALIMENTOS</a:t>
                      </a:r>
                      <a:endParaRPr lang="es-MX" sz="1200" dirty="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3402">
                <a:tc>
                  <a:txBody>
                    <a:bodyPr/>
                    <a:lstStyle/>
                    <a:p>
                      <a:pPr algn="ctr">
                        <a:lnSpc>
                          <a:spcPct val="115000"/>
                        </a:lnSpc>
                        <a:spcAft>
                          <a:spcPts val="0"/>
                        </a:spcAft>
                      </a:pPr>
                      <a:r>
                        <a:rPr lang="es-MX" sz="1200"/>
                        <a:t>I</a:t>
                      </a:r>
                      <a:endParaRPr lang="es-MX" sz="120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a:t>1982</a:t>
                      </a:r>
                      <a:endParaRPr lang="es-MX" sz="120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s-MX" sz="1200" dirty="0"/>
                        <a:t>LABORATORIO DE OPERACIONES UNITARIAS</a:t>
                      </a:r>
                      <a:endParaRPr lang="es-MX" sz="1200" dirty="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3402">
                <a:tc>
                  <a:txBody>
                    <a:bodyPr/>
                    <a:lstStyle/>
                    <a:p>
                      <a:pPr algn="ctr">
                        <a:lnSpc>
                          <a:spcPct val="115000"/>
                        </a:lnSpc>
                        <a:spcAft>
                          <a:spcPts val="0"/>
                        </a:spcAft>
                      </a:pPr>
                      <a:r>
                        <a:rPr lang="es-MX" sz="1200"/>
                        <a:t>H</a:t>
                      </a:r>
                      <a:endParaRPr lang="es-MX" sz="120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a:t>1978</a:t>
                      </a:r>
                      <a:endParaRPr lang="es-MX" sz="120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s-MX" sz="1200" dirty="0"/>
                        <a:t>LABORATORIO DE INGENIERIA DE ALIMENTOS</a:t>
                      </a:r>
                      <a:endParaRPr lang="es-MX" sz="1200" dirty="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3402">
                <a:tc>
                  <a:txBody>
                    <a:bodyPr/>
                    <a:lstStyle/>
                    <a:p>
                      <a:pPr algn="ctr">
                        <a:lnSpc>
                          <a:spcPct val="115000"/>
                        </a:lnSpc>
                        <a:spcAft>
                          <a:spcPts val="0"/>
                        </a:spcAft>
                      </a:pPr>
                      <a:r>
                        <a:rPr lang="es-MX" sz="1200"/>
                        <a:t>J</a:t>
                      </a:r>
                      <a:endParaRPr lang="es-MX" sz="120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a:t>1976</a:t>
                      </a:r>
                      <a:endParaRPr lang="es-MX" sz="120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s-MX" sz="1200" dirty="0"/>
                        <a:t>AULAS DE LA 30 A LA 35</a:t>
                      </a:r>
                      <a:endParaRPr lang="es-MX" sz="1200" dirty="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3402">
                <a:tc>
                  <a:txBody>
                    <a:bodyPr/>
                    <a:lstStyle/>
                    <a:p>
                      <a:pPr algn="ctr">
                        <a:lnSpc>
                          <a:spcPct val="115000"/>
                        </a:lnSpc>
                        <a:spcAft>
                          <a:spcPts val="0"/>
                        </a:spcAft>
                      </a:pPr>
                      <a:r>
                        <a:rPr lang="es-MX" sz="1200"/>
                        <a:t>K</a:t>
                      </a:r>
                      <a:endParaRPr lang="es-MX" sz="120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a:t>1989</a:t>
                      </a:r>
                      <a:endParaRPr lang="es-MX" sz="120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s-MX" sz="1200" dirty="0"/>
                        <a:t>POSGRADO</a:t>
                      </a:r>
                      <a:endParaRPr lang="es-MX" sz="1200" dirty="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3402">
                <a:tc>
                  <a:txBody>
                    <a:bodyPr/>
                    <a:lstStyle/>
                    <a:p>
                      <a:pPr algn="ctr">
                        <a:lnSpc>
                          <a:spcPct val="115000"/>
                        </a:lnSpc>
                        <a:spcAft>
                          <a:spcPts val="0"/>
                        </a:spcAft>
                      </a:pPr>
                      <a:r>
                        <a:rPr lang="es-MX" sz="1200"/>
                        <a:t>L</a:t>
                      </a:r>
                      <a:endParaRPr lang="es-MX" sz="120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a:t>1987</a:t>
                      </a:r>
                      <a:endParaRPr lang="es-MX" sz="120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s-MX" sz="1200" dirty="0"/>
                        <a:t>SALA AUDIOVISUAL</a:t>
                      </a:r>
                      <a:endParaRPr lang="es-MX" sz="1200" dirty="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3402">
                <a:tc>
                  <a:txBody>
                    <a:bodyPr/>
                    <a:lstStyle/>
                    <a:p>
                      <a:pPr algn="ctr">
                        <a:lnSpc>
                          <a:spcPct val="115000"/>
                        </a:lnSpc>
                        <a:spcAft>
                          <a:spcPts val="0"/>
                        </a:spcAft>
                      </a:pPr>
                      <a:r>
                        <a:rPr lang="es-MX" sz="1200"/>
                        <a:t>M</a:t>
                      </a:r>
                      <a:endParaRPr lang="es-MX" sz="120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a:t>1984</a:t>
                      </a:r>
                      <a:endParaRPr lang="es-MX" sz="120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s-MX" sz="1200" dirty="0"/>
                        <a:t>LABORATORIO BASICO DE BIOQUÍMICA</a:t>
                      </a:r>
                      <a:endParaRPr lang="es-MX" sz="1200" dirty="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3402">
                <a:tc>
                  <a:txBody>
                    <a:bodyPr/>
                    <a:lstStyle/>
                    <a:p>
                      <a:pPr algn="ctr">
                        <a:lnSpc>
                          <a:spcPct val="115000"/>
                        </a:lnSpc>
                        <a:spcAft>
                          <a:spcPts val="0"/>
                        </a:spcAft>
                      </a:pPr>
                      <a:r>
                        <a:rPr lang="es-MX" sz="1200"/>
                        <a:t>N</a:t>
                      </a:r>
                      <a:endParaRPr lang="es-MX" sz="120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a:t>1985</a:t>
                      </a:r>
                      <a:endParaRPr lang="es-MX" sz="120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s-MX" sz="1200" dirty="0"/>
                        <a:t>CALDERA</a:t>
                      </a:r>
                      <a:endParaRPr lang="es-MX" sz="1200" dirty="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3402">
                <a:tc>
                  <a:txBody>
                    <a:bodyPr/>
                    <a:lstStyle/>
                    <a:p>
                      <a:pPr algn="ctr">
                        <a:lnSpc>
                          <a:spcPct val="115000"/>
                        </a:lnSpc>
                        <a:spcAft>
                          <a:spcPts val="0"/>
                        </a:spcAft>
                      </a:pPr>
                      <a:r>
                        <a:rPr lang="es-MX" sz="1200"/>
                        <a:t>O</a:t>
                      </a:r>
                      <a:endParaRPr lang="es-MX" sz="120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a:t>1990</a:t>
                      </a:r>
                      <a:endParaRPr lang="es-MX" sz="120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s-MX" sz="1200" dirty="0"/>
                        <a:t>COORDINACIÓN DE POSGRADO</a:t>
                      </a:r>
                      <a:endParaRPr lang="es-MX" sz="1200" dirty="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3402">
                <a:tc>
                  <a:txBody>
                    <a:bodyPr/>
                    <a:lstStyle/>
                    <a:p>
                      <a:pPr algn="ctr">
                        <a:lnSpc>
                          <a:spcPct val="115000"/>
                        </a:lnSpc>
                        <a:spcAft>
                          <a:spcPts val="0"/>
                        </a:spcAft>
                      </a:pPr>
                      <a:r>
                        <a:rPr lang="es-MX" sz="1200"/>
                        <a:t>P</a:t>
                      </a:r>
                      <a:endParaRPr lang="es-MX" sz="120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a:t>1976</a:t>
                      </a:r>
                      <a:endParaRPr lang="es-MX" sz="120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s-MX" sz="1200" dirty="0"/>
                        <a:t>AULAS DE LA 27 A LA 29</a:t>
                      </a:r>
                      <a:endParaRPr lang="es-MX" sz="1200" dirty="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3402">
                <a:tc>
                  <a:txBody>
                    <a:bodyPr/>
                    <a:lstStyle/>
                    <a:p>
                      <a:pPr algn="ctr">
                        <a:lnSpc>
                          <a:spcPct val="115000"/>
                        </a:lnSpc>
                        <a:spcAft>
                          <a:spcPts val="0"/>
                        </a:spcAft>
                      </a:pPr>
                      <a:r>
                        <a:rPr lang="es-MX" sz="1200"/>
                        <a:t>Q</a:t>
                      </a:r>
                      <a:endParaRPr lang="es-MX" sz="120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a:t>1986</a:t>
                      </a:r>
                      <a:endParaRPr lang="es-MX" sz="120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s-MX" sz="1200" dirty="0"/>
                        <a:t>CENTRO DE INFORMACIÓN</a:t>
                      </a:r>
                      <a:endParaRPr lang="es-MX" sz="1200" dirty="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3402">
                <a:tc>
                  <a:txBody>
                    <a:bodyPr/>
                    <a:lstStyle/>
                    <a:p>
                      <a:pPr algn="ctr">
                        <a:lnSpc>
                          <a:spcPct val="115000"/>
                        </a:lnSpc>
                        <a:spcAft>
                          <a:spcPts val="0"/>
                        </a:spcAft>
                      </a:pPr>
                      <a:r>
                        <a:rPr lang="es-MX" sz="1200"/>
                        <a:t>R</a:t>
                      </a:r>
                      <a:endParaRPr lang="es-MX" sz="120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a:t>1985</a:t>
                      </a:r>
                      <a:endParaRPr lang="es-MX" sz="120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s-MX" sz="1200" dirty="0"/>
                        <a:t>AULAS DE LA 21 A LA 26</a:t>
                      </a:r>
                      <a:endParaRPr lang="es-MX" sz="1200" dirty="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3402">
                <a:tc>
                  <a:txBody>
                    <a:bodyPr/>
                    <a:lstStyle/>
                    <a:p>
                      <a:pPr algn="ctr">
                        <a:lnSpc>
                          <a:spcPct val="115000"/>
                        </a:lnSpc>
                        <a:spcAft>
                          <a:spcPts val="0"/>
                        </a:spcAft>
                      </a:pPr>
                      <a:r>
                        <a:rPr lang="es-MX" sz="1200"/>
                        <a:t>S</a:t>
                      </a:r>
                      <a:endParaRPr lang="es-MX" sz="120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a:t>1979</a:t>
                      </a:r>
                      <a:endParaRPr lang="es-MX" sz="120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s-MX" sz="1200" dirty="0"/>
                        <a:t>AULAS DE LA 17 A LA 19</a:t>
                      </a:r>
                      <a:endParaRPr lang="es-MX" sz="1200" dirty="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3402">
                <a:tc>
                  <a:txBody>
                    <a:bodyPr/>
                    <a:lstStyle/>
                    <a:p>
                      <a:pPr algn="ctr">
                        <a:lnSpc>
                          <a:spcPct val="115000"/>
                        </a:lnSpc>
                        <a:spcAft>
                          <a:spcPts val="0"/>
                        </a:spcAft>
                      </a:pPr>
                      <a:r>
                        <a:rPr lang="es-MX" sz="1200"/>
                        <a:t>T</a:t>
                      </a:r>
                      <a:endParaRPr lang="es-MX" sz="120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a:t>1996</a:t>
                      </a:r>
                      <a:endParaRPr lang="es-MX" sz="120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s-MX" sz="1200" dirty="0"/>
                        <a:t>CAFETERIA</a:t>
                      </a:r>
                      <a:endParaRPr lang="es-MX" sz="1200" dirty="0">
                        <a:latin typeface="Calibri"/>
                        <a:ea typeface="Calibri"/>
                        <a:cs typeface="Times New Roman"/>
                      </a:endParaRPr>
                    </a:p>
                  </a:txBody>
                  <a:tcPr marL="28761" marR="28761"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6" name="15 CuadroTexto"/>
          <p:cNvSpPr txBox="1"/>
          <p:nvPr/>
        </p:nvSpPr>
        <p:spPr>
          <a:xfrm>
            <a:off x="142844" y="1318284"/>
            <a:ext cx="8739186" cy="276999"/>
          </a:xfrm>
          <a:prstGeom prst="rect">
            <a:avLst/>
          </a:prstGeom>
          <a:noFill/>
        </p:spPr>
        <p:txBody>
          <a:bodyPr wrap="square" rtlCol="0">
            <a:spAutoFit/>
          </a:bodyPr>
          <a:lstStyle/>
          <a:p>
            <a:pPr algn="just"/>
            <a:r>
              <a:rPr lang="es-MX" sz="1200" dirty="0" smtClean="0">
                <a:latin typeface="EurekaSans-Light" pitchFamily="34" charset="0"/>
              </a:rPr>
              <a:t>La infraestructura del Instituto Tecnológico de </a:t>
            </a:r>
            <a:r>
              <a:rPr lang="es-MX" sz="1200" dirty="0" err="1" smtClean="0">
                <a:latin typeface="EurekaSans-Light" pitchFamily="34" charset="0"/>
              </a:rPr>
              <a:t>Tuxtepec</a:t>
            </a:r>
            <a:r>
              <a:rPr lang="es-MX" sz="1200" dirty="0" smtClean="0">
                <a:latin typeface="EurekaSans-Light" pitchFamily="34" charset="0"/>
              </a:rPr>
              <a:t> es la siguiente:</a:t>
            </a:r>
            <a:endParaRPr lang="es-MX" sz="1200" dirty="0">
              <a:latin typeface="EurekaSans-Light"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inta perforada"/>
          <p:cNvSpPr/>
          <p:nvPr/>
        </p:nvSpPr>
        <p:spPr>
          <a:xfrm>
            <a:off x="6357950" y="571480"/>
            <a:ext cx="2786082" cy="6286520"/>
          </a:xfrm>
          <a:prstGeom prst="flowChartPunchedTap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18 Grupo"/>
          <p:cNvGrpSpPr/>
          <p:nvPr/>
        </p:nvGrpSpPr>
        <p:grpSpPr>
          <a:xfrm>
            <a:off x="0" y="0"/>
            <a:ext cx="9144032" cy="6858000"/>
            <a:chOff x="0" y="0"/>
            <a:chExt cx="9144032" cy="6858000"/>
          </a:xfrm>
        </p:grpSpPr>
        <p:grpSp>
          <p:nvGrpSpPr>
            <p:cNvPr id="3" name="15 Grupo"/>
            <p:cNvGrpSpPr/>
            <p:nvPr/>
          </p:nvGrpSpPr>
          <p:grpSpPr>
            <a:xfrm>
              <a:off x="0" y="0"/>
              <a:ext cx="9144032" cy="6858000"/>
              <a:chOff x="0" y="0"/>
              <a:chExt cx="9144032" cy="6858000"/>
            </a:xfrm>
          </p:grpSpPr>
          <p:sp>
            <p:nvSpPr>
              <p:cNvPr id="10" name="9 Rectángulo"/>
              <p:cNvSpPr/>
              <p:nvPr/>
            </p:nvSpPr>
            <p:spPr>
              <a:xfrm>
                <a:off x="0" y="1000108"/>
                <a:ext cx="571472" cy="5857892"/>
              </a:xfrm>
              <a:prstGeom prst="rect">
                <a:avLst/>
              </a:prstGeom>
              <a:solidFill>
                <a:srgbClr val="FFF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traso"/>
              <p:cNvSpPr/>
              <p:nvPr/>
            </p:nvSpPr>
            <p:spPr>
              <a:xfrm rot="10800000">
                <a:off x="142843" y="1000108"/>
                <a:ext cx="571504" cy="5643602"/>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p:cNvSpPr/>
              <p:nvPr/>
            </p:nvSpPr>
            <p:spPr>
              <a:xfrm>
                <a:off x="0" y="0"/>
                <a:ext cx="8786842" cy="7143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Picture 4" descr="POLITICA DE CALIDAD"/>
              <p:cNvPicPr>
                <a:picLocks noChangeAspect="1" noChangeArrowheads="1"/>
              </p:cNvPicPr>
              <p:nvPr/>
            </p:nvPicPr>
            <p:blipFill>
              <a:blip r:embed="rId2"/>
              <a:srcRect l="1539" t="16547" b="72656"/>
              <a:stretch>
                <a:fillRect/>
              </a:stretch>
            </p:blipFill>
            <p:spPr bwMode="auto">
              <a:xfrm>
                <a:off x="0" y="571480"/>
                <a:ext cx="9144000" cy="500066"/>
              </a:xfrm>
              <a:prstGeom prst="rect">
                <a:avLst/>
              </a:prstGeom>
              <a:noFill/>
              <a:ln w="9525">
                <a:noFill/>
                <a:miter lim="800000"/>
                <a:headEnd/>
                <a:tailEnd/>
              </a:ln>
            </p:spPr>
          </p:pic>
          <p:pic>
            <p:nvPicPr>
              <p:cNvPr id="4" name="3 Imagen" descr="Nueva imagen.png"/>
              <p:cNvPicPr>
                <a:picLocks noChangeAspect="1"/>
              </p:cNvPicPr>
              <p:nvPr/>
            </p:nvPicPr>
            <p:blipFill>
              <a:blip r:embed="rId3"/>
              <a:stretch>
                <a:fillRect/>
              </a:stretch>
            </p:blipFill>
            <p:spPr>
              <a:xfrm>
                <a:off x="7572396" y="71414"/>
                <a:ext cx="798165" cy="357190"/>
              </a:xfrm>
              <a:prstGeom prst="rect">
                <a:avLst/>
              </a:prstGeom>
            </p:spPr>
          </p:pic>
          <p:pic>
            <p:nvPicPr>
              <p:cNvPr id="5" name="4 Imagen" descr="logotec.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072330" y="71414"/>
                <a:ext cx="428628" cy="441487"/>
              </a:xfrm>
              <a:prstGeom prst="rect">
                <a:avLst/>
              </a:prstGeom>
            </p:spPr>
          </p:pic>
          <p:pic>
            <p:nvPicPr>
              <p:cNvPr id="6" name="5 Imagen"/>
              <p:cNvPicPr/>
              <p:nvPr/>
            </p:nvPicPr>
            <p:blipFill>
              <a:blip r:embed="rId5" cstate="print"/>
              <a:srcRect l="85156" t="40664"/>
              <a:stretch>
                <a:fillRect/>
              </a:stretch>
            </p:blipFill>
            <p:spPr bwMode="auto">
              <a:xfrm>
                <a:off x="8501090" y="0"/>
                <a:ext cx="642942" cy="857232"/>
              </a:xfrm>
              <a:prstGeom prst="rect">
                <a:avLst/>
              </a:prstGeom>
              <a:noFill/>
              <a:ln w="9525">
                <a:noFill/>
                <a:miter lim="800000"/>
                <a:headEnd/>
                <a:tailEnd/>
              </a:ln>
            </p:spPr>
          </p:pic>
          <p:sp>
            <p:nvSpPr>
              <p:cNvPr id="12" name="11 Rectángulo"/>
              <p:cNvSpPr/>
              <p:nvPr/>
            </p:nvSpPr>
            <p:spPr>
              <a:xfrm>
                <a:off x="0" y="6500834"/>
                <a:ext cx="9144000" cy="35716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CuadroTexto"/>
            <p:cNvSpPr txBox="1"/>
            <p:nvPr/>
          </p:nvSpPr>
          <p:spPr>
            <a:xfrm>
              <a:off x="6572264" y="6541778"/>
              <a:ext cx="2571768" cy="276999"/>
            </a:xfrm>
            <a:prstGeom prst="rect">
              <a:avLst/>
            </a:prstGeom>
            <a:noFill/>
          </p:spPr>
          <p:txBody>
            <a:bodyPr wrap="square" rtlCol="0">
              <a:spAutoFit/>
            </a:bodyPr>
            <a:lstStyle/>
            <a:p>
              <a:pPr algn="r"/>
              <a:r>
                <a:rPr lang="es-MX" sz="1200" b="1" dirty="0" smtClean="0">
                  <a:solidFill>
                    <a:schemeClr val="bg1"/>
                  </a:solidFill>
                  <a:latin typeface="EurekaSans-Light" pitchFamily="34" charset="0"/>
                </a:rPr>
                <a:t>Informe de Rendición de Cuentas 2009</a:t>
              </a:r>
              <a:endParaRPr lang="es-MX" sz="1200" b="1" dirty="0">
                <a:solidFill>
                  <a:schemeClr val="bg1"/>
                </a:solidFill>
                <a:latin typeface="EurekaSans-Light" pitchFamily="34" charset="0"/>
              </a:endParaRPr>
            </a:p>
          </p:txBody>
        </p:sp>
      </p:grpSp>
      <p:graphicFrame>
        <p:nvGraphicFramePr>
          <p:cNvPr id="15" name="14 Tabla"/>
          <p:cNvGraphicFramePr>
            <a:graphicFrameLocks noGrp="1"/>
          </p:cNvGraphicFramePr>
          <p:nvPr/>
        </p:nvGraphicFramePr>
        <p:xfrm>
          <a:off x="297594" y="1142984"/>
          <a:ext cx="8643999" cy="2313432"/>
        </p:xfrm>
        <a:graphic>
          <a:graphicData uri="http://schemas.openxmlformats.org/drawingml/2006/table">
            <a:tbl>
              <a:tblPr>
                <a:tableStyleId>{2D5ABB26-0587-4C30-8999-92F81FD0307C}</a:tableStyleId>
              </a:tblPr>
              <a:tblGrid>
                <a:gridCol w="642943"/>
                <a:gridCol w="2000264"/>
                <a:gridCol w="6000792"/>
              </a:tblGrid>
              <a:tr h="161925">
                <a:tc>
                  <a:txBody>
                    <a:bodyPr/>
                    <a:lstStyle/>
                    <a:p>
                      <a:pPr algn="ctr">
                        <a:lnSpc>
                          <a:spcPct val="115000"/>
                        </a:lnSpc>
                        <a:spcAft>
                          <a:spcPts val="0"/>
                        </a:spcAft>
                      </a:pPr>
                      <a:r>
                        <a:rPr lang="es-MX" sz="1200" b="1" dirty="0"/>
                        <a:t>EDIFICIO</a:t>
                      </a:r>
                      <a:endParaRPr lang="es-MX" sz="1200" b="1" dirty="0">
                        <a:latin typeface="Calibri"/>
                        <a:ea typeface="Calibri"/>
                        <a:cs typeface="Times New Roman"/>
                      </a:endParaRPr>
                    </a:p>
                  </a:txBody>
                  <a:tcPr marL="28761" marR="28761"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b="1" dirty="0"/>
                        <a:t>AÑO DE CONSTRUCCIÓN</a:t>
                      </a:r>
                      <a:endParaRPr lang="es-MX" sz="1200" b="1" dirty="0">
                        <a:latin typeface="Calibri"/>
                        <a:ea typeface="Calibri"/>
                        <a:cs typeface="Times New Roman"/>
                      </a:endParaRPr>
                    </a:p>
                  </a:txBody>
                  <a:tcPr marL="28761" marR="28761"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b="1" dirty="0"/>
                        <a:t>ESPACIOS EDUCATIVOS</a:t>
                      </a:r>
                      <a:endParaRPr lang="es-MX" sz="1200" b="1" dirty="0">
                        <a:latin typeface="Calibri"/>
                        <a:ea typeface="Calibri"/>
                        <a:cs typeface="Times New Roman"/>
                      </a:endParaRPr>
                    </a:p>
                  </a:txBody>
                  <a:tcPr marL="28761" marR="28761" marT="0" marB="0" anchor="ctr">
                    <a:lnB w="12700" cap="flat" cmpd="sng" algn="ctr">
                      <a:solidFill>
                        <a:schemeClr val="tx1"/>
                      </a:solidFill>
                      <a:prstDash val="solid"/>
                      <a:round/>
                      <a:headEnd type="none" w="med" len="med"/>
                      <a:tailEnd type="none" w="med" len="med"/>
                    </a:lnB>
                  </a:tcPr>
                </a:tc>
              </a:tr>
              <a:tr h="161925">
                <a:tc>
                  <a:txBody>
                    <a:bodyPr/>
                    <a:lstStyle/>
                    <a:p>
                      <a:pPr algn="ctr">
                        <a:lnSpc>
                          <a:spcPct val="115000"/>
                        </a:lnSpc>
                        <a:spcAft>
                          <a:spcPts val="0"/>
                        </a:spcAft>
                      </a:pPr>
                      <a:r>
                        <a:rPr lang="es-MX" sz="1200" dirty="0"/>
                        <a:t>U</a:t>
                      </a:r>
                      <a:endParaRPr lang="es-MX" sz="1200" dirty="0">
                        <a:latin typeface="Calibri"/>
                        <a:ea typeface="Calibri"/>
                        <a:cs typeface="Times New Roman"/>
                      </a:endParaRPr>
                    </a:p>
                  </a:txBody>
                  <a:tcPr marL="44450" marR="4445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dirty="0"/>
                        <a:t>1976</a:t>
                      </a:r>
                      <a:endParaRPr lang="es-MX" sz="1200" dirty="0">
                        <a:latin typeface="Calibri"/>
                        <a:ea typeface="Calibri"/>
                        <a:cs typeface="Times New Roman"/>
                      </a:endParaRPr>
                    </a:p>
                  </a:txBody>
                  <a:tcPr marL="44450" marR="4445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s-MX" sz="1200" dirty="0"/>
                        <a:t>SUBESTACION 1Y2</a:t>
                      </a:r>
                      <a:endParaRPr lang="es-MX" sz="1200" dirty="0">
                        <a:latin typeface="Calibri"/>
                        <a:ea typeface="Calibri"/>
                        <a:cs typeface="Times New Roman"/>
                      </a:endParaRPr>
                    </a:p>
                  </a:txBody>
                  <a:tcPr marL="44450" marR="4445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925">
                <a:tc>
                  <a:txBody>
                    <a:bodyPr/>
                    <a:lstStyle/>
                    <a:p>
                      <a:pPr algn="ctr">
                        <a:lnSpc>
                          <a:spcPct val="115000"/>
                        </a:lnSpc>
                        <a:spcAft>
                          <a:spcPts val="0"/>
                        </a:spcAft>
                      </a:pPr>
                      <a:r>
                        <a:rPr lang="es-MX" sz="1200"/>
                        <a:t>V</a:t>
                      </a:r>
                      <a:endParaRPr lang="es-MX" sz="1200">
                        <a:latin typeface="Calibri"/>
                        <a:ea typeface="Calibri"/>
                        <a:cs typeface="Times New Roman"/>
                      </a:endParaRPr>
                    </a:p>
                  </a:txBody>
                  <a:tcPr marL="44450" marR="4445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dirty="0"/>
                        <a:t>1982</a:t>
                      </a:r>
                      <a:endParaRPr lang="es-MX" sz="1200" dirty="0">
                        <a:latin typeface="Calibri"/>
                        <a:ea typeface="Calibri"/>
                        <a:cs typeface="Times New Roman"/>
                      </a:endParaRPr>
                    </a:p>
                  </a:txBody>
                  <a:tcPr marL="44450" marR="4445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s-MX" sz="1200" dirty="0"/>
                        <a:t>DEPARTAMENTO DE RECURSOS MATERIALES</a:t>
                      </a:r>
                      <a:endParaRPr lang="es-MX" sz="1200" dirty="0">
                        <a:latin typeface="Calibri"/>
                        <a:ea typeface="Calibri"/>
                        <a:cs typeface="Times New Roman"/>
                      </a:endParaRPr>
                    </a:p>
                  </a:txBody>
                  <a:tcPr marL="44450" marR="4445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925">
                <a:tc>
                  <a:txBody>
                    <a:bodyPr/>
                    <a:lstStyle/>
                    <a:p>
                      <a:pPr algn="ctr">
                        <a:lnSpc>
                          <a:spcPct val="115000"/>
                        </a:lnSpc>
                        <a:spcAft>
                          <a:spcPts val="0"/>
                        </a:spcAft>
                      </a:pPr>
                      <a:r>
                        <a:rPr lang="es-MX" sz="1200" dirty="0"/>
                        <a:t>W</a:t>
                      </a:r>
                      <a:endParaRPr lang="es-MX" sz="1200" dirty="0">
                        <a:latin typeface="Calibri"/>
                        <a:ea typeface="Calibri"/>
                        <a:cs typeface="Times New Roman"/>
                      </a:endParaRPr>
                    </a:p>
                  </a:txBody>
                  <a:tcPr marL="44450" marR="4445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dirty="0"/>
                        <a:t>1992</a:t>
                      </a:r>
                      <a:endParaRPr lang="es-MX" sz="1200" dirty="0">
                        <a:latin typeface="Calibri"/>
                        <a:ea typeface="Calibri"/>
                        <a:cs typeface="Times New Roman"/>
                      </a:endParaRPr>
                    </a:p>
                  </a:txBody>
                  <a:tcPr marL="44450" marR="4445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s-MX" sz="1200" dirty="0"/>
                        <a:t>COBERTIZO DE AUTOBUS</a:t>
                      </a:r>
                      <a:endParaRPr lang="es-MX" sz="1200" dirty="0">
                        <a:latin typeface="Calibri"/>
                        <a:ea typeface="Calibri"/>
                        <a:cs typeface="Times New Roman"/>
                      </a:endParaRPr>
                    </a:p>
                  </a:txBody>
                  <a:tcPr marL="44450" marR="4445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925">
                <a:tc>
                  <a:txBody>
                    <a:bodyPr/>
                    <a:lstStyle/>
                    <a:p>
                      <a:pPr algn="ctr">
                        <a:lnSpc>
                          <a:spcPct val="115000"/>
                        </a:lnSpc>
                        <a:spcAft>
                          <a:spcPts val="0"/>
                        </a:spcAft>
                      </a:pPr>
                      <a:r>
                        <a:rPr lang="es-MX" sz="1200" dirty="0"/>
                        <a:t>X</a:t>
                      </a:r>
                      <a:endParaRPr lang="es-MX" sz="1200" dirty="0">
                        <a:latin typeface="Calibri"/>
                        <a:ea typeface="Calibri"/>
                        <a:cs typeface="Times New Roman"/>
                      </a:endParaRPr>
                    </a:p>
                  </a:txBody>
                  <a:tcPr marL="44450" marR="4445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a:t>1993</a:t>
                      </a:r>
                      <a:endParaRPr lang="es-MX" sz="1200">
                        <a:latin typeface="Calibri"/>
                        <a:ea typeface="Calibri"/>
                        <a:cs typeface="Times New Roman"/>
                      </a:endParaRPr>
                    </a:p>
                  </a:txBody>
                  <a:tcPr marL="44450" marR="4445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s-MX" sz="1200" dirty="0"/>
                        <a:t>SALON DE USOS MULTIPLES</a:t>
                      </a:r>
                      <a:endParaRPr lang="es-MX" sz="1200" dirty="0">
                        <a:latin typeface="Calibri"/>
                        <a:ea typeface="Calibri"/>
                        <a:cs typeface="Times New Roman"/>
                      </a:endParaRPr>
                    </a:p>
                  </a:txBody>
                  <a:tcPr marL="44450" marR="4445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925">
                <a:tc>
                  <a:txBody>
                    <a:bodyPr/>
                    <a:lstStyle/>
                    <a:p>
                      <a:pPr algn="ctr">
                        <a:lnSpc>
                          <a:spcPct val="115000"/>
                        </a:lnSpc>
                        <a:spcAft>
                          <a:spcPts val="0"/>
                        </a:spcAft>
                      </a:pPr>
                      <a:r>
                        <a:rPr lang="es-MX" sz="1200" dirty="0"/>
                        <a:t>Z</a:t>
                      </a:r>
                      <a:endParaRPr lang="es-MX" sz="1200" dirty="0">
                        <a:latin typeface="Calibri"/>
                        <a:ea typeface="Calibri"/>
                        <a:cs typeface="Times New Roman"/>
                      </a:endParaRPr>
                    </a:p>
                  </a:txBody>
                  <a:tcPr marL="44450" marR="4445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a:t>2000</a:t>
                      </a:r>
                      <a:endParaRPr lang="es-MX" sz="1200">
                        <a:latin typeface="Calibri"/>
                        <a:ea typeface="Calibri"/>
                        <a:cs typeface="Times New Roman"/>
                      </a:endParaRPr>
                    </a:p>
                  </a:txBody>
                  <a:tcPr marL="44450" marR="4445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s-MX" sz="1200" dirty="0"/>
                        <a:t>SALA MAGNA DE TITULACIÓN</a:t>
                      </a:r>
                      <a:endParaRPr lang="es-MX" sz="1200" dirty="0">
                        <a:latin typeface="Calibri"/>
                        <a:ea typeface="Calibri"/>
                        <a:cs typeface="Times New Roman"/>
                      </a:endParaRPr>
                    </a:p>
                  </a:txBody>
                  <a:tcPr marL="44450" marR="4445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925">
                <a:tc>
                  <a:txBody>
                    <a:bodyPr/>
                    <a:lstStyle/>
                    <a:p>
                      <a:pPr algn="ctr">
                        <a:lnSpc>
                          <a:spcPct val="115000"/>
                        </a:lnSpc>
                        <a:spcAft>
                          <a:spcPts val="0"/>
                        </a:spcAft>
                      </a:pPr>
                      <a:r>
                        <a:rPr lang="es-MX" sz="1200"/>
                        <a:t>A</a:t>
                      </a:r>
                      <a:endParaRPr lang="es-MX" sz="1200">
                        <a:latin typeface="Calibri"/>
                        <a:ea typeface="Calibri"/>
                        <a:cs typeface="Times New Roman"/>
                      </a:endParaRPr>
                    </a:p>
                  </a:txBody>
                  <a:tcPr marL="44450" marR="4445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a:t>1999</a:t>
                      </a:r>
                      <a:endParaRPr lang="es-MX" sz="1200">
                        <a:latin typeface="Calibri"/>
                        <a:ea typeface="Calibri"/>
                        <a:cs typeface="Times New Roman"/>
                      </a:endParaRPr>
                    </a:p>
                  </a:txBody>
                  <a:tcPr marL="44450" marR="4445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s-MX" sz="1200" dirty="0"/>
                        <a:t>ACCESO PRINCIPAL</a:t>
                      </a:r>
                      <a:endParaRPr lang="es-MX" sz="1200" dirty="0">
                        <a:latin typeface="Calibri"/>
                        <a:ea typeface="Calibri"/>
                        <a:cs typeface="Times New Roman"/>
                      </a:endParaRPr>
                    </a:p>
                  </a:txBody>
                  <a:tcPr marL="44450" marR="4445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925">
                <a:tc>
                  <a:txBody>
                    <a:bodyPr/>
                    <a:lstStyle/>
                    <a:p>
                      <a:pPr algn="ctr">
                        <a:lnSpc>
                          <a:spcPct val="115000"/>
                        </a:lnSpc>
                        <a:spcAft>
                          <a:spcPts val="0"/>
                        </a:spcAft>
                      </a:pPr>
                      <a:r>
                        <a:rPr lang="es-MX" sz="1200"/>
                        <a:t>B</a:t>
                      </a:r>
                      <a:endParaRPr lang="es-MX" sz="1200">
                        <a:latin typeface="Calibri"/>
                        <a:ea typeface="Calibri"/>
                        <a:cs typeface="Times New Roman"/>
                      </a:endParaRPr>
                    </a:p>
                  </a:txBody>
                  <a:tcPr marL="44450" marR="4445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a:t>2001</a:t>
                      </a:r>
                      <a:endParaRPr lang="es-MX" sz="1200">
                        <a:latin typeface="Calibri"/>
                        <a:ea typeface="Calibri"/>
                        <a:cs typeface="Times New Roman"/>
                      </a:endParaRPr>
                    </a:p>
                  </a:txBody>
                  <a:tcPr marL="44450" marR="4445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s-MX" sz="1200" dirty="0"/>
                        <a:t>LABORATORIO DE COMPUTO (1a. ETAPA)</a:t>
                      </a:r>
                      <a:endParaRPr lang="es-MX" sz="1200" dirty="0">
                        <a:latin typeface="Calibri"/>
                        <a:ea typeface="Calibri"/>
                        <a:cs typeface="Times New Roman"/>
                      </a:endParaRPr>
                    </a:p>
                  </a:txBody>
                  <a:tcPr marL="44450" marR="4445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925">
                <a:tc>
                  <a:txBody>
                    <a:bodyPr/>
                    <a:lstStyle/>
                    <a:p>
                      <a:pPr algn="ctr">
                        <a:lnSpc>
                          <a:spcPct val="115000"/>
                        </a:lnSpc>
                        <a:spcAft>
                          <a:spcPts val="0"/>
                        </a:spcAft>
                      </a:pPr>
                      <a:r>
                        <a:rPr lang="es-MX" sz="1200"/>
                        <a:t>c</a:t>
                      </a:r>
                      <a:endParaRPr lang="es-MX" sz="1200">
                        <a:latin typeface="Calibri"/>
                        <a:ea typeface="Calibri"/>
                        <a:cs typeface="Times New Roman"/>
                      </a:endParaRPr>
                    </a:p>
                  </a:txBody>
                  <a:tcPr marL="44450" marR="4445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a:t>2000</a:t>
                      </a:r>
                      <a:endParaRPr lang="es-MX" sz="1200">
                        <a:latin typeface="Calibri"/>
                        <a:ea typeface="Calibri"/>
                        <a:cs typeface="Times New Roman"/>
                      </a:endParaRPr>
                    </a:p>
                  </a:txBody>
                  <a:tcPr marL="44450" marR="4445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s-MX" sz="1200" dirty="0"/>
                        <a:t>MINI GIMNASIO</a:t>
                      </a:r>
                      <a:endParaRPr lang="es-MX" sz="1200" dirty="0">
                        <a:latin typeface="Calibri"/>
                        <a:ea typeface="Calibri"/>
                        <a:cs typeface="Times New Roman"/>
                      </a:endParaRPr>
                    </a:p>
                  </a:txBody>
                  <a:tcPr marL="44450" marR="4445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925">
                <a:tc>
                  <a:txBody>
                    <a:bodyPr/>
                    <a:lstStyle/>
                    <a:p>
                      <a:pPr algn="ctr">
                        <a:lnSpc>
                          <a:spcPct val="115000"/>
                        </a:lnSpc>
                        <a:spcAft>
                          <a:spcPts val="0"/>
                        </a:spcAft>
                      </a:pPr>
                      <a:r>
                        <a:rPr lang="es-MX" sz="1200"/>
                        <a:t>d</a:t>
                      </a:r>
                      <a:endParaRPr lang="es-MX" sz="1200">
                        <a:latin typeface="Calibri"/>
                        <a:ea typeface="Calibri"/>
                        <a:cs typeface="Times New Roman"/>
                      </a:endParaRPr>
                    </a:p>
                  </a:txBody>
                  <a:tcPr marL="44450" marR="4445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a:t>2002</a:t>
                      </a:r>
                      <a:endParaRPr lang="es-MX" sz="1200">
                        <a:latin typeface="Calibri"/>
                        <a:ea typeface="Calibri"/>
                        <a:cs typeface="Times New Roman"/>
                      </a:endParaRPr>
                    </a:p>
                  </a:txBody>
                  <a:tcPr marL="44450" marR="4445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s-MX" sz="1200" dirty="0"/>
                        <a:t>SUBESTACION 3</a:t>
                      </a:r>
                      <a:endParaRPr lang="es-MX" sz="1200" dirty="0">
                        <a:latin typeface="Calibri"/>
                        <a:ea typeface="Calibri"/>
                        <a:cs typeface="Times New Roman"/>
                      </a:endParaRPr>
                    </a:p>
                  </a:txBody>
                  <a:tcPr marL="44450" marR="4445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925">
                <a:tc>
                  <a:txBody>
                    <a:bodyPr/>
                    <a:lstStyle/>
                    <a:p>
                      <a:pPr algn="ctr">
                        <a:lnSpc>
                          <a:spcPct val="115000"/>
                        </a:lnSpc>
                        <a:spcAft>
                          <a:spcPts val="0"/>
                        </a:spcAft>
                      </a:pPr>
                      <a:r>
                        <a:rPr lang="es-MX" sz="1200"/>
                        <a:t>e</a:t>
                      </a:r>
                      <a:endParaRPr lang="es-MX" sz="1200">
                        <a:latin typeface="Calibri"/>
                        <a:ea typeface="Calibri"/>
                        <a:cs typeface="Times New Roman"/>
                      </a:endParaRPr>
                    </a:p>
                  </a:txBody>
                  <a:tcPr marL="44450" marR="4445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200"/>
                        <a:t>2002</a:t>
                      </a:r>
                      <a:endParaRPr lang="es-MX" sz="1200">
                        <a:latin typeface="Calibri"/>
                        <a:ea typeface="Calibri"/>
                        <a:cs typeface="Times New Roman"/>
                      </a:endParaRPr>
                    </a:p>
                  </a:txBody>
                  <a:tcPr marL="44450" marR="4445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s-MX" sz="1200" dirty="0"/>
                        <a:t>DEPARTAMENTO DE MANTENIMIENTO DE EQUIPO</a:t>
                      </a:r>
                      <a:endParaRPr lang="es-MX" sz="1200" dirty="0">
                        <a:latin typeface="Calibri"/>
                        <a:ea typeface="Calibri"/>
                        <a:cs typeface="Times New Roman"/>
                      </a:endParaRPr>
                    </a:p>
                  </a:txBody>
                  <a:tcPr marL="44450" marR="4445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19" name="18 Grupo"/>
          <p:cNvGrpSpPr/>
          <p:nvPr/>
        </p:nvGrpSpPr>
        <p:grpSpPr>
          <a:xfrm>
            <a:off x="214282" y="3499578"/>
            <a:ext cx="3941948" cy="3001256"/>
            <a:chOff x="4487704" y="3499578"/>
            <a:chExt cx="3941948" cy="3001256"/>
          </a:xfrm>
        </p:grpSpPr>
        <p:pic>
          <p:nvPicPr>
            <p:cNvPr id="16" name="15 Imagen" descr="FRACCTOPARAISO.jpg"/>
            <p:cNvPicPr>
              <a:picLocks noChangeAspect="1"/>
            </p:cNvPicPr>
            <p:nvPr/>
          </p:nvPicPr>
          <p:blipFill>
            <a:blip r:embed="rId6" cstate="print">
              <a:clrChange>
                <a:clrFrom>
                  <a:srgbClr val="FBF9FA"/>
                </a:clrFrom>
                <a:clrTo>
                  <a:srgbClr val="FBF9FA">
                    <a:alpha val="0"/>
                  </a:srgbClr>
                </a:clrTo>
              </a:clrChange>
            </a:blip>
            <a:srcRect l="9375" t="13968" r="21874" b="14044"/>
            <a:stretch>
              <a:fillRect/>
            </a:stretch>
          </p:blipFill>
          <p:spPr>
            <a:xfrm>
              <a:off x="4487704" y="3499578"/>
              <a:ext cx="3941948" cy="3001256"/>
            </a:xfrm>
            <a:prstGeom prst="rect">
              <a:avLst/>
            </a:prstGeom>
          </p:spPr>
        </p:pic>
        <p:sp>
          <p:nvSpPr>
            <p:cNvPr id="18" name="17 Rectángulo"/>
            <p:cNvSpPr/>
            <p:nvPr/>
          </p:nvSpPr>
          <p:spPr>
            <a:xfrm>
              <a:off x="8143900" y="5643578"/>
              <a:ext cx="285752" cy="714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20" name="19 Imagen" descr="DSC00724.JPG"/>
          <p:cNvPicPr>
            <a:picLocks noChangeAspect="1"/>
          </p:cNvPicPr>
          <p:nvPr/>
        </p:nvPicPr>
        <p:blipFill>
          <a:blip r:embed="rId7" cstate="print"/>
          <a:stretch>
            <a:fillRect/>
          </a:stretch>
        </p:blipFill>
        <p:spPr>
          <a:xfrm>
            <a:off x="5062783" y="3547426"/>
            <a:ext cx="3581183" cy="281053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inta perforada"/>
          <p:cNvSpPr/>
          <p:nvPr/>
        </p:nvSpPr>
        <p:spPr>
          <a:xfrm>
            <a:off x="6357950" y="571480"/>
            <a:ext cx="2786082" cy="6286520"/>
          </a:xfrm>
          <a:prstGeom prst="flowChartPunchedTap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12 Grupo"/>
          <p:cNvGrpSpPr/>
          <p:nvPr/>
        </p:nvGrpSpPr>
        <p:grpSpPr>
          <a:xfrm>
            <a:off x="-32" y="0"/>
            <a:ext cx="9144064" cy="6858000"/>
            <a:chOff x="-32" y="0"/>
            <a:chExt cx="9144064" cy="6858000"/>
          </a:xfrm>
        </p:grpSpPr>
        <p:grpSp>
          <p:nvGrpSpPr>
            <p:cNvPr id="3" name="15 Grupo"/>
            <p:cNvGrpSpPr/>
            <p:nvPr/>
          </p:nvGrpSpPr>
          <p:grpSpPr>
            <a:xfrm>
              <a:off x="0" y="0"/>
              <a:ext cx="9144032" cy="6858000"/>
              <a:chOff x="0" y="0"/>
              <a:chExt cx="9144032" cy="6858000"/>
            </a:xfrm>
          </p:grpSpPr>
          <p:sp>
            <p:nvSpPr>
              <p:cNvPr id="10" name="9 Rectángulo"/>
              <p:cNvSpPr/>
              <p:nvPr/>
            </p:nvSpPr>
            <p:spPr>
              <a:xfrm>
                <a:off x="0" y="1000108"/>
                <a:ext cx="571472" cy="5857892"/>
              </a:xfrm>
              <a:prstGeom prst="rect">
                <a:avLst/>
              </a:prstGeom>
              <a:solidFill>
                <a:srgbClr val="FFF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traso"/>
              <p:cNvSpPr/>
              <p:nvPr/>
            </p:nvSpPr>
            <p:spPr>
              <a:xfrm rot="10800000">
                <a:off x="142843" y="1000108"/>
                <a:ext cx="571504" cy="5643602"/>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p:cNvSpPr/>
              <p:nvPr/>
            </p:nvSpPr>
            <p:spPr>
              <a:xfrm>
                <a:off x="0" y="0"/>
                <a:ext cx="8786842" cy="7143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Picture 4" descr="POLITICA DE CALIDAD"/>
              <p:cNvPicPr>
                <a:picLocks noChangeAspect="1" noChangeArrowheads="1"/>
              </p:cNvPicPr>
              <p:nvPr/>
            </p:nvPicPr>
            <p:blipFill>
              <a:blip r:embed="rId2"/>
              <a:srcRect l="1539" t="16547" b="72656"/>
              <a:stretch>
                <a:fillRect/>
              </a:stretch>
            </p:blipFill>
            <p:spPr bwMode="auto">
              <a:xfrm>
                <a:off x="0" y="571480"/>
                <a:ext cx="9144000" cy="500066"/>
              </a:xfrm>
              <a:prstGeom prst="rect">
                <a:avLst/>
              </a:prstGeom>
              <a:noFill/>
              <a:ln w="9525">
                <a:noFill/>
                <a:miter lim="800000"/>
                <a:headEnd/>
                <a:tailEnd/>
              </a:ln>
            </p:spPr>
          </p:pic>
          <p:pic>
            <p:nvPicPr>
              <p:cNvPr id="4" name="3 Imagen" descr="Nueva imagen.png"/>
              <p:cNvPicPr>
                <a:picLocks noChangeAspect="1"/>
              </p:cNvPicPr>
              <p:nvPr/>
            </p:nvPicPr>
            <p:blipFill>
              <a:blip r:embed="rId3"/>
              <a:stretch>
                <a:fillRect/>
              </a:stretch>
            </p:blipFill>
            <p:spPr>
              <a:xfrm>
                <a:off x="7572396" y="71414"/>
                <a:ext cx="798165" cy="357190"/>
              </a:xfrm>
              <a:prstGeom prst="rect">
                <a:avLst/>
              </a:prstGeom>
            </p:spPr>
          </p:pic>
          <p:pic>
            <p:nvPicPr>
              <p:cNvPr id="5" name="4 Imagen" descr="logotec.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072330" y="71414"/>
                <a:ext cx="428628" cy="441487"/>
              </a:xfrm>
              <a:prstGeom prst="rect">
                <a:avLst/>
              </a:prstGeom>
            </p:spPr>
          </p:pic>
          <p:pic>
            <p:nvPicPr>
              <p:cNvPr id="6" name="5 Imagen"/>
              <p:cNvPicPr/>
              <p:nvPr/>
            </p:nvPicPr>
            <p:blipFill>
              <a:blip r:embed="rId5" cstate="print"/>
              <a:srcRect l="85156" t="40664"/>
              <a:stretch>
                <a:fillRect/>
              </a:stretch>
            </p:blipFill>
            <p:spPr bwMode="auto">
              <a:xfrm>
                <a:off x="8501090" y="0"/>
                <a:ext cx="642942" cy="857232"/>
              </a:xfrm>
              <a:prstGeom prst="rect">
                <a:avLst/>
              </a:prstGeom>
              <a:noFill/>
              <a:ln w="9525">
                <a:noFill/>
                <a:miter lim="800000"/>
                <a:headEnd/>
                <a:tailEnd/>
              </a:ln>
            </p:spPr>
          </p:pic>
          <p:sp>
            <p:nvSpPr>
              <p:cNvPr id="12" name="11 Rectángulo"/>
              <p:cNvSpPr/>
              <p:nvPr/>
            </p:nvSpPr>
            <p:spPr>
              <a:xfrm>
                <a:off x="0" y="6500834"/>
                <a:ext cx="9144000" cy="35716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CuadroTexto"/>
            <p:cNvSpPr txBox="1"/>
            <p:nvPr/>
          </p:nvSpPr>
          <p:spPr>
            <a:xfrm>
              <a:off x="-32" y="6541778"/>
              <a:ext cx="2571768" cy="276999"/>
            </a:xfrm>
            <a:prstGeom prst="rect">
              <a:avLst/>
            </a:prstGeom>
            <a:noFill/>
          </p:spPr>
          <p:txBody>
            <a:bodyPr wrap="square" rtlCol="0">
              <a:spAutoFit/>
            </a:bodyPr>
            <a:lstStyle/>
            <a:p>
              <a:r>
                <a:rPr lang="es-MX" sz="1200" b="1" dirty="0" smtClean="0">
                  <a:solidFill>
                    <a:schemeClr val="bg1"/>
                  </a:solidFill>
                  <a:latin typeface="EurekaSans-Light" pitchFamily="34" charset="0"/>
                </a:rPr>
                <a:t>Informe de Rendición de Cuentas 2009</a:t>
              </a:r>
              <a:endParaRPr lang="es-MX" sz="1200" b="1" dirty="0">
                <a:solidFill>
                  <a:schemeClr val="bg1"/>
                </a:solidFill>
                <a:latin typeface="EurekaSans-Light" pitchFamily="34" charset="0"/>
              </a:endParaRPr>
            </a:p>
          </p:txBody>
        </p:sp>
      </p:grpSp>
      <p:sp>
        <p:nvSpPr>
          <p:cNvPr id="15" name="14 CuadroTexto"/>
          <p:cNvSpPr txBox="1"/>
          <p:nvPr/>
        </p:nvSpPr>
        <p:spPr>
          <a:xfrm>
            <a:off x="71406" y="1071547"/>
            <a:ext cx="4929222" cy="307777"/>
          </a:xfrm>
          <a:prstGeom prst="rect">
            <a:avLst/>
          </a:prstGeom>
          <a:noFill/>
        </p:spPr>
        <p:txBody>
          <a:bodyPr wrap="square" rtlCol="0">
            <a:spAutoFit/>
          </a:bodyPr>
          <a:lstStyle/>
          <a:p>
            <a:r>
              <a:rPr lang="es-MX" sz="1400" b="1" dirty="0" smtClean="0">
                <a:latin typeface="EurekaSans-Light" pitchFamily="34" charset="0"/>
              </a:rPr>
              <a:t>Mantenimiento de la infraestructura</a:t>
            </a:r>
            <a:endParaRPr lang="es-MX" sz="1400" b="1" dirty="0">
              <a:latin typeface="EurekaSans-Light" pitchFamily="34" charset="0"/>
            </a:endParaRPr>
          </a:p>
        </p:txBody>
      </p:sp>
      <p:graphicFrame>
        <p:nvGraphicFramePr>
          <p:cNvPr id="16" name="15 Tabla"/>
          <p:cNvGraphicFramePr>
            <a:graphicFrameLocks noGrp="1"/>
          </p:cNvGraphicFramePr>
          <p:nvPr/>
        </p:nvGraphicFramePr>
        <p:xfrm>
          <a:off x="357158" y="1745686"/>
          <a:ext cx="5803900" cy="3566160"/>
        </p:xfrm>
        <a:graphic>
          <a:graphicData uri="http://schemas.openxmlformats.org/drawingml/2006/table">
            <a:tbl>
              <a:tblPr/>
              <a:tblGrid>
                <a:gridCol w="4569460"/>
                <a:gridCol w="1234440"/>
              </a:tblGrid>
              <a:tr h="0">
                <a:tc>
                  <a:txBody>
                    <a:bodyPr/>
                    <a:lstStyle/>
                    <a:p>
                      <a:pPr algn="ctr">
                        <a:lnSpc>
                          <a:spcPct val="150000"/>
                        </a:lnSpc>
                        <a:spcAft>
                          <a:spcPts val="0"/>
                        </a:spcAft>
                      </a:pPr>
                      <a:r>
                        <a:rPr lang="es-MX" sz="1200" b="1" dirty="0">
                          <a:latin typeface="EurekaSans-Light"/>
                          <a:ea typeface="Calibri"/>
                          <a:cs typeface="Arial"/>
                        </a:rPr>
                        <a:t>Descripción del trabajo</a:t>
                      </a:r>
                      <a:endParaRPr lang="es-MX" sz="120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s-MX" sz="1200" b="1" dirty="0">
                          <a:latin typeface="EurekaSans-Light"/>
                          <a:ea typeface="Calibri"/>
                          <a:cs typeface="Arial"/>
                        </a:rPr>
                        <a:t>Monto</a:t>
                      </a:r>
                      <a:endParaRPr lang="es-MX" sz="120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just">
                        <a:lnSpc>
                          <a:spcPct val="150000"/>
                        </a:lnSpc>
                        <a:spcAft>
                          <a:spcPts val="0"/>
                        </a:spcAft>
                      </a:pPr>
                      <a:r>
                        <a:rPr lang="es-MX" sz="1200" dirty="0">
                          <a:latin typeface="EurekaSans-Light"/>
                          <a:ea typeface="Calibri"/>
                          <a:cs typeface="Arial"/>
                        </a:rPr>
                        <a:t>Impermeabilización de loza de la sala magna de titulación 215 mts</a:t>
                      </a:r>
                      <a:r>
                        <a:rPr lang="es-MX" sz="1200" baseline="30000" dirty="0">
                          <a:latin typeface="EurekaSans-Light"/>
                          <a:ea typeface="Calibri"/>
                          <a:cs typeface="Arial"/>
                        </a:rPr>
                        <a:t>2</a:t>
                      </a:r>
                      <a:endParaRPr lang="es-MX" sz="120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spcAft>
                          <a:spcPts val="0"/>
                        </a:spcAft>
                      </a:pPr>
                      <a:r>
                        <a:rPr lang="es-MX" sz="1200" dirty="0">
                          <a:latin typeface="EurekaSans-Light"/>
                          <a:ea typeface="Calibri"/>
                          <a:cs typeface="Arial"/>
                        </a:rPr>
                        <a:t>$ 109,077.50</a:t>
                      </a:r>
                      <a:endParaRPr lang="es-MX" sz="120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just">
                        <a:lnSpc>
                          <a:spcPct val="150000"/>
                        </a:lnSpc>
                        <a:spcAft>
                          <a:spcPts val="0"/>
                        </a:spcAft>
                      </a:pPr>
                      <a:r>
                        <a:rPr lang="es-MX" sz="1200" dirty="0">
                          <a:latin typeface="EurekaSans-Light"/>
                          <a:ea typeface="Calibri"/>
                          <a:cs typeface="Arial"/>
                        </a:rPr>
                        <a:t>Remodelación del aula </a:t>
                      </a:r>
                      <a:r>
                        <a:rPr lang="es-MX" sz="1200" dirty="0" smtClean="0">
                          <a:latin typeface="EurekaSans-Light"/>
                          <a:ea typeface="Calibri"/>
                          <a:cs typeface="Arial"/>
                        </a:rPr>
                        <a:t>B8 (Ingeniería</a:t>
                      </a:r>
                      <a:r>
                        <a:rPr lang="es-MX" sz="1200" baseline="0" dirty="0" smtClean="0">
                          <a:latin typeface="EurekaSans-Light"/>
                          <a:ea typeface="Calibri"/>
                          <a:cs typeface="Arial"/>
                        </a:rPr>
                        <a:t> Civil)</a:t>
                      </a:r>
                      <a:endParaRPr lang="es-MX" sz="120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spcAft>
                          <a:spcPts val="0"/>
                        </a:spcAft>
                      </a:pPr>
                      <a:r>
                        <a:rPr lang="es-MX" sz="1200" dirty="0">
                          <a:latin typeface="EurekaSans-Light"/>
                          <a:ea typeface="Calibri"/>
                          <a:cs typeface="Arial"/>
                        </a:rPr>
                        <a:t>171,798.50</a:t>
                      </a:r>
                      <a:endParaRPr lang="es-MX" sz="120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just">
                        <a:lnSpc>
                          <a:spcPct val="150000"/>
                        </a:lnSpc>
                        <a:spcAft>
                          <a:spcPts val="0"/>
                        </a:spcAft>
                      </a:pPr>
                      <a:r>
                        <a:rPr lang="es-MX" sz="1200">
                          <a:latin typeface="EurekaSans-Light"/>
                          <a:ea typeface="Calibri"/>
                          <a:cs typeface="Arial"/>
                        </a:rPr>
                        <a:t>Habilitación del laboratorio de electrónica </a:t>
                      </a:r>
                      <a:endParaRPr lang="es-MX" sz="120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spcAft>
                          <a:spcPts val="0"/>
                        </a:spcAft>
                      </a:pPr>
                      <a:r>
                        <a:rPr lang="es-MX" sz="1200" dirty="0">
                          <a:latin typeface="EurekaSans-Light"/>
                          <a:ea typeface="Calibri"/>
                          <a:cs typeface="Arial"/>
                        </a:rPr>
                        <a:t>203,585.65</a:t>
                      </a:r>
                      <a:endParaRPr lang="es-MX" sz="120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just">
                        <a:lnSpc>
                          <a:spcPct val="150000"/>
                        </a:lnSpc>
                        <a:spcAft>
                          <a:spcPts val="0"/>
                        </a:spcAft>
                      </a:pPr>
                      <a:r>
                        <a:rPr lang="es-MX" sz="1200" dirty="0">
                          <a:latin typeface="EurekaSans-Light"/>
                          <a:ea typeface="Calibri"/>
                          <a:cs typeface="Arial"/>
                        </a:rPr>
                        <a:t>Habilitación de espacio para estudiantes junto a la cafetería</a:t>
                      </a:r>
                      <a:endParaRPr lang="es-MX" sz="120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spcAft>
                          <a:spcPts val="0"/>
                        </a:spcAft>
                      </a:pPr>
                      <a:r>
                        <a:rPr lang="es-MX" sz="1200" dirty="0">
                          <a:latin typeface="EurekaSans-Light"/>
                          <a:ea typeface="Calibri"/>
                          <a:cs typeface="Arial"/>
                        </a:rPr>
                        <a:t>59,668.44</a:t>
                      </a:r>
                      <a:endParaRPr lang="es-MX" sz="120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just">
                        <a:lnSpc>
                          <a:spcPct val="150000"/>
                        </a:lnSpc>
                        <a:spcAft>
                          <a:spcPts val="0"/>
                        </a:spcAft>
                      </a:pPr>
                      <a:r>
                        <a:rPr lang="es-MX" sz="1200" dirty="0">
                          <a:latin typeface="EurekaSans-Light"/>
                          <a:ea typeface="Calibri"/>
                          <a:cs typeface="Arial"/>
                        </a:rPr>
                        <a:t>Impermeabilización del </a:t>
                      </a:r>
                      <a:r>
                        <a:rPr lang="es-MX" sz="1200" dirty="0" smtClean="0">
                          <a:latin typeface="EurekaSans-Light"/>
                          <a:ea typeface="Calibri"/>
                          <a:cs typeface="Arial"/>
                        </a:rPr>
                        <a:t>50% de  loza  del edificio </a:t>
                      </a:r>
                      <a:r>
                        <a:rPr lang="es-MX" sz="1200" dirty="0">
                          <a:latin typeface="EurekaSans-Light"/>
                          <a:ea typeface="Calibri"/>
                          <a:cs typeface="Arial"/>
                        </a:rPr>
                        <a:t>de </a:t>
                      </a:r>
                      <a:r>
                        <a:rPr lang="es-MX" sz="1200" dirty="0" smtClean="0">
                          <a:latin typeface="EurekaSans-Light"/>
                          <a:ea typeface="Calibri"/>
                          <a:cs typeface="Arial"/>
                        </a:rPr>
                        <a:t>posgrado </a:t>
                      </a:r>
                      <a:endParaRPr lang="es-MX" sz="120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spcAft>
                          <a:spcPts val="0"/>
                        </a:spcAft>
                      </a:pPr>
                      <a:r>
                        <a:rPr lang="es-MX" sz="1200" dirty="0">
                          <a:latin typeface="EurekaSans-Light"/>
                          <a:ea typeface="Calibri"/>
                          <a:cs typeface="Arial"/>
                        </a:rPr>
                        <a:t>57,500.00</a:t>
                      </a:r>
                      <a:endParaRPr lang="es-MX" sz="120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just">
                        <a:lnSpc>
                          <a:spcPct val="150000"/>
                        </a:lnSpc>
                        <a:spcAft>
                          <a:spcPts val="0"/>
                        </a:spcAft>
                      </a:pPr>
                      <a:r>
                        <a:rPr lang="es-MX" sz="1200" dirty="0">
                          <a:latin typeface="EurekaSans-Light"/>
                          <a:ea typeface="Calibri"/>
                          <a:cs typeface="Arial"/>
                        </a:rPr>
                        <a:t>Construcción de banqueta atrás del edificio “E”</a:t>
                      </a:r>
                      <a:endParaRPr lang="es-MX" sz="120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spcAft>
                          <a:spcPts val="0"/>
                        </a:spcAft>
                      </a:pPr>
                      <a:r>
                        <a:rPr lang="es-MX" sz="1200" dirty="0">
                          <a:latin typeface="EurekaSans-Light"/>
                          <a:ea typeface="Calibri"/>
                          <a:cs typeface="Arial"/>
                        </a:rPr>
                        <a:t>35,281.00</a:t>
                      </a:r>
                      <a:endParaRPr lang="es-MX" sz="120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just">
                        <a:lnSpc>
                          <a:spcPct val="150000"/>
                        </a:lnSpc>
                        <a:spcAft>
                          <a:spcPts val="0"/>
                        </a:spcAft>
                      </a:pPr>
                      <a:r>
                        <a:rPr lang="es-MX" sz="1200" dirty="0">
                          <a:latin typeface="EurekaSans-Light"/>
                          <a:ea typeface="Calibri"/>
                          <a:cs typeface="Arial"/>
                        </a:rPr>
                        <a:t>Remodelación de sanitarios del área de recursos materiales y servicios</a:t>
                      </a:r>
                      <a:endParaRPr lang="es-MX" sz="120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spcAft>
                          <a:spcPts val="0"/>
                        </a:spcAft>
                      </a:pPr>
                      <a:r>
                        <a:rPr lang="es-MX" sz="1200" dirty="0">
                          <a:latin typeface="EurekaSans-Light"/>
                          <a:ea typeface="Calibri"/>
                          <a:cs typeface="Arial"/>
                        </a:rPr>
                        <a:t>23,230.00</a:t>
                      </a:r>
                      <a:endParaRPr lang="es-MX" sz="120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just">
                        <a:lnSpc>
                          <a:spcPct val="150000"/>
                        </a:lnSpc>
                        <a:spcAft>
                          <a:spcPts val="0"/>
                        </a:spcAft>
                      </a:pPr>
                      <a:r>
                        <a:rPr lang="es-MX" sz="1200" dirty="0">
                          <a:latin typeface="EurekaSans-Light"/>
                          <a:ea typeface="Calibri"/>
                          <a:cs typeface="Arial"/>
                        </a:rPr>
                        <a:t>Construcción de rejilla para colector pluvial en acceso al instituto</a:t>
                      </a:r>
                      <a:endParaRPr lang="es-MX" sz="120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spcAft>
                          <a:spcPts val="0"/>
                        </a:spcAft>
                      </a:pPr>
                      <a:r>
                        <a:rPr lang="es-MX" sz="1200" dirty="0">
                          <a:latin typeface="EurekaSans-Light"/>
                          <a:ea typeface="Calibri"/>
                          <a:cs typeface="Arial"/>
                        </a:rPr>
                        <a:t>43,500.78</a:t>
                      </a:r>
                      <a:endParaRPr lang="es-MX" sz="120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just">
                        <a:lnSpc>
                          <a:spcPct val="150000"/>
                        </a:lnSpc>
                        <a:spcAft>
                          <a:spcPts val="0"/>
                        </a:spcAft>
                      </a:pPr>
                      <a:r>
                        <a:rPr lang="es-MX" sz="1200" dirty="0">
                          <a:latin typeface="EurekaSans-Light"/>
                          <a:ea typeface="Calibri"/>
                          <a:cs typeface="Arial"/>
                        </a:rPr>
                        <a:t>Construcción de canal a cielo abierto frente al edificio administrativo</a:t>
                      </a:r>
                      <a:endParaRPr lang="es-MX" sz="120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spcAft>
                          <a:spcPts val="0"/>
                        </a:spcAft>
                      </a:pPr>
                      <a:r>
                        <a:rPr lang="es-MX" sz="1200" dirty="0">
                          <a:latin typeface="EurekaSans-Light"/>
                          <a:ea typeface="Calibri"/>
                          <a:cs typeface="Arial"/>
                        </a:rPr>
                        <a:t>14,626.85</a:t>
                      </a:r>
                      <a:endParaRPr lang="es-MX" sz="120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just">
                        <a:lnSpc>
                          <a:spcPct val="150000"/>
                        </a:lnSpc>
                        <a:spcAft>
                          <a:spcPts val="0"/>
                        </a:spcAft>
                      </a:pPr>
                      <a:r>
                        <a:rPr lang="es-MX" sz="1200" dirty="0" smtClean="0">
                          <a:latin typeface="EurekaSans-Light" pitchFamily="34" charset="0"/>
                          <a:ea typeface="Calibri"/>
                          <a:cs typeface="Times New Roman"/>
                        </a:rPr>
                        <a:t>Mantenimiento de aulas, laboratorios</a:t>
                      </a:r>
                      <a:r>
                        <a:rPr lang="es-MX" sz="1200" baseline="0" dirty="0" smtClean="0">
                          <a:latin typeface="EurekaSans-Light" pitchFamily="34" charset="0"/>
                          <a:ea typeface="Calibri"/>
                          <a:cs typeface="Times New Roman"/>
                        </a:rPr>
                        <a:t> y edificios.</a:t>
                      </a:r>
                      <a:endParaRPr lang="es-MX" sz="1200" dirty="0">
                        <a:latin typeface="EurekaSans-Light"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spcAft>
                          <a:spcPts val="0"/>
                        </a:spcAft>
                      </a:pPr>
                      <a:r>
                        <a:rPr lang="es-MX" sz="1200" dirty="0" smtClean="0">
                          <a:latin typeface="EurekaSans-Light" pitchFamily="34" charset="0"/>
                          <a:ea typeface="Calibri"/>
                          <a:cs typeface="Times New Roman"/>
                        </a:rPr>
                        <a:t>363,922.60</a:t>
                      </a:r>
                      <a:endParaRPr lang="es-MX" sz="1200" dirty="0">
                        <a:latin typeface="EurekaSans-Light"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just">
                        <a:lnSpc>
                          <a:spcPct val="150000"/>
                        </a:lnSpc>
                        <a:spcAft>
                          <a:spcPts val="0"/>
                        </a:spcAft>
                      </a:pPr>
                      <a:r>
                        <a:rPr lang="es-MX" sz="1200" dirty="0" smtClean="0">
                          <a:latin typeface="EurekaSans-Light" pitchFamily="34" charset="0"/>
                          <a:ea typeface="Calibri"/>
                          <a:cs typeface="Times New Roman"/>
                        </a:rPr>
                        <a:t>Pintura</a:t>
                      </a:r>
                      <a:r>
                        <a:rPr lang="es-MX" sz="1200" baseline="0" dirty="0" smtClean="0">
                          <a:latin typeface="EurekaSans-Light" pitchFamily="34" charset="0"/>
                          <a:ea typeface="Calibri"/>
                          <a:cs typeface="Times New Roman"/>
                        </a:rPr>
                        <a:t> del Centro de Computo y diversas áreas.</a:t>
                      </a:r>
                      <a:endParaRPr lang="es-MX" sz="1200" dirty="0">
                        <a:latin typeface="EurekaSans-Light"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spcAft>
                          <a:spcPts val="0"/>
                        </a:spcAft>
                      </a:pPr>
                      <a:r>
                        <a:rPr lang="es-MX" sz="1200" dirty="0" smtClean="0">
                          <a:latin typeface="EurekaSans-Light" pitchFamily="34" charset="0"/>
                          <a:ea typeface="Calibri"/>
                          <a:cs typeface="Times New Roman"/>
                        </a:rPr>
                        <a:t>88,941.00</a:t>
                      </a:r>
                      <a:endParaRPr lang="es-MX" sz="1200" dirty="0">
                        <a:latin typeface="EurekaSans-Light" pitchFamily="34"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just">
                        <a:lnSpc>
                          <a:spcPct val="150000"/>
                        </a:lnSpc>
                        <a:spcAft>
                          <a:spcPts val="0"/>
                        </a:spcAft>
                      </a:pPr>
                      <a:r>
                        <a:rPr lang="es-MX" sz="1200" dirty="0">
                          <a:latin typeface="EurekaSans-Light"/>
                          <a:ea typeface="Calibri"/>
                          <a:cs typeface="Arial"/>
                        </a:rPr>
                        <a:t>Total</a:t>
                      </a:r>
                      <a:endParaRPr lang="es-MX" sz="120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50000"/>
                        </a:lnSpc>
                        <a:spcAft>
                          <a:spcPts val="0"/>
                        </a:spcAft>
                      </a:pPr>
                      <a:r>
                        <a:rPr lang="es-MX" sz="1200" dirty="0">
                          <a:latin typeface="EurekaSans-Light"/>
                          <a:ea typeface="Calibri"/>
                          <a:cs typeface="Arial"/>
                        </a:rPr>
                        <a:t>$ </a:t>
                      </a:r>
                      <a:r>
                        <a:rPr lang="es-MX" sz="1200" dirty="0" smtClean="0">
                          <a:latin typeface="EurekaSans-Light"/>
                          <a:ea typeface="Calibri"/>
                          <a:cs typeface="Arial"/>
                        </a:rPr>
                        <a:t>1´171,132.32</a:t>
                      </a:r>
                      <a:endParaRPr lang="es-MX" sz="120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21" name="20 Imagen" descr="aula nueva No. 8 de civil y lab. de inform. y sistemas 11 02 10 006.jpg"/>
          <p:cNvPicPr>
            <a:picLocks noChangeAspect="1"/>
          </p:cNvPicPr>
          <p:nvPr/>
        </p:nvPicPr>
        <p:blipFill>
          <a:blip r:embed="rId6" cstate="print"/>
          <a:stretch>
            <a:fillRect/>
          </a:stretch>
        </p:blipFill>
        <p:spPr>
          <a:xfrm>
            <a:off x="6357950" y="982272"/>
            <a:ext cx="2786050" cy="2089538"/>
          </a:xfrm>
          <a:prstGeom prst="rect">
            <a:avLst/>
          </a:prstGeom>
          <a:effectLst>
            <a:softEdge rad="317500"/>
          </a:effectLst>
        </p:spPr>
      </p:pic>
      <p:pic>
        <p:nvPicPr>
          <p:cNvPr id="1027" name="Imagen 20" descr="E:\l\20-05-09_1239.jpg"/>
          <p:cNvPicPr>
            <a:picLocks noChangeAspect="1" noChangeArrowheads="1"/>
          </p:cNvPicPr>
          <p:nvPr/>
        </p:nvPicPr>
        <p:blipFill>
          <a:blip r:embed="rId7"/>
          <a:srcRect/>
          <a:stretch>
            <a:fillRect/>
          </a:stretch>
        </p:blipFill>
        <p:spPr bwMode="auto">
          <a:xfrm>
            <a:off x="6369074" y="2857496"/>
            <a:ext cx="2774926" cy="2159475"/>
          </a:xfrm>
          <a:prstGeom prst="rect">
            <a:avLst/>
          </a:prstGeom>
          <a:effectLst>
            <a:softEdge rad="317500"/>
          </a:effectLst>
        </p:spPr>
      </p:pic>
      <p:pic>
        <p:nvPicPr>
          <p:cNvPr id="23" name="22 Imagen" descr="aula nueva No. 8 de civil y lab. de inform. y sistemas 11 02 10 009.jpg"/>
          <p:cNvPicPr>
            <a:picLocks noChangeAspect="1"/>
          </p:cNvPicPr>
          <p:nvPr/>
        </p:nvPicPr>
        <p:blipFill>
          <a:blip r:embed="rId8" cstate="print"/>
          <a:stretch>
            <a:fillRect/>
          </a:stretch>
        </p:blipFill>
        <p:spPr>
          <a:xfrm>
            <a:off x="6357950" y="4753991"/>
            <a:ext cx="2786050" cy="1746843"/>
          </a:xfrm>
          <a:prstGeom prst="rect">
            <a:avLst/>
          </a:prstGeom>
          <a:effectLst>
            <a:softEdge rad="317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inta perforada"/>
          <p:cNvSpPr/>
          <p:nvPr/>
        </p:nvSpPr>
        <p:spPr>
          <a:xfrm>
            <a:off x="6357950" y="571480"/>
            <a:ext cx="2786082" cy="6286520"/>
          </a:xfrm>
          <a:prstGeom prst="flowChartPunchedTap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18 Grupo"/>
          <p:cNvGrpSpPr/>
          <p:nvPr/>
        </p:nvGrpSpPr>
        <p:grpSpPr>
          <a:xfrm>
            <a:off x="0" y="0"/>
            <a:ext cx="9144032" cy="6858000"/>
            <a:chOff x="0" y="0"/>
            <a:chExt cx="9144032" cy="6858000"/>
          </a:xfrm>
        </p:grpSpPr>
        <p:grpSp>
          <p:nvGrpSpPr>
            <p:cNvPr id="3" name="15 Grupo"/>
            <p:cNvGrpSpPr/>
            <p:nvPr/>
          </p:nvGrpSpPr>
          <p:grpSpPr>
            <a:xfrm>
              <a:off x="0" y="0"/>
              <a:ext cx="9144032" cy="6858000"/>
              <a:chOff x="0" y="0"/>
              <a:chExt cx="9144032" cy="6858000"/>
            </a:xfrm>
          </p:grpSpPr>
          <p:sp>
            <p:nvSpPr>
              <p:cNvPr id="10" name="9 Rectángulo"/>
              <p:cNvSpPr/>
              <p:nvPr/>
            </p:nvSpPr>
            <p:spPr>
              <a:xfrm>
                <a:off x="0" y="1000108"/>
                <a:ext cx="571472" cy="5857892"/>
              </a:xfrm>
              <a:prstGeom prst="rect">
                <a:avLst/>
              </a:prstGeom>
              <a:solidFill>
                <a:srgbClr val="FFF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traso"/>
              <p:cNvSpPr/>
              <p:nvPr/>
            </p:nvSpPr>
            <p:spPr>
              <a:xfrm rot="10800000">
                <a:off x="142843" y="1000108"/>
                <a:ext cx="571504" cy="5643602"/>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p:cNvSpPr/>
              <p:nvPr/>
            </p:nvSpPr>
            <p:spPr>
              <a:xfrm>
                <a:off x="0" y="0"/>
                <a:ext cx="8786842" cy="7143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Picture 4" descr="POLITICA DE CALIDAD"/>
              <p:cNvPicPr>
                <a:picLocks noChangeAspect="1" noChangeArrowheads="1"/>
              </p:cNvPicPr>
              <p:nvPr/>
            </p:nvPicPr>
            <p:blipFill>
              <a:blip r:embed="rId2"/>
              <a:srcRect l="1539" t="16547" b="72656"/>
              <a:stretch>
                <a:fillRect/>
              </a:stretch>
            </p:blipFill>
            <p:spPr bwMode="auto">
              <a:xfrm>
                <a:off x="0" y="571480"/>
                <a:ext cx="9144000" cy="500066"/>
              </a:xfrm>
              <a:prstGeom prst="rect">
                <a:avLst/>
              </a:prstGeom>
              <a:noFill/>
              <a:ln w="9525">
                <a:noFill/>
                <a:miter lim="800000"/>
                <a:headEnd/>
                <a:tailEnd/>
              </a:ln>
            </p:spPr>
          </p:pic>
          <p:pic>
            <p:nvPicPr>
              <p:cNvPr id="4" name="3 Imagen" descr="Nueva imagen.png"/>
              <p:cNvPicPr>
                <a:picLocks noChangeAspect="1"/>
              </p:cNvPicPr>
              <p:nvPr/>
            </p:nvPicPr>
            <p:blipFill>
              <a:blip r:embed="rId3"/>
              <a:stretch>
                <a:fillRect/>
              </a:stretch>
            </p:blipFill>
            <p:spPr>
              <a:xfrm>
                <a:off x="7572396" y="71414"/>
                <a:ext cx="798165" cy="357190"/>
              </a:xfrm>
              <a:prstGeom prst="rect">
                <a:avLst/>
              </a:prstGeom>
            </p:spPr>
          </p:pic>
          <p:pic>
            <p:nvPicPr>
              <p:cNvPr id="5" name="4 Imagen" descr="logotec.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072330" y="71414"/>
                <a:ext cx="428628" cy="441487"/>
              </a:xfrm>
              <a:prstGeom prst="rect">
                <a:avLst/>
              </a:prstGeom>
            </p:spPr>
          </p:pic>
          <p:pic>
            <p:nvPicPr>
              <p:cNvPr id="6" name="5 Imagen"/>
              <p:cNvPicPr/>
              <p:nvPr/>
            </p:nvPicPr>
            <p:blipFill>
              <a:blip r:embed="rId5" cstate="print"/>
              <a:srcRect l="85156" t="40664"/>
              <a:stretch>
                <a:fillRect/>
              </a:stretch>
            </p:blipFill>
            <p:spPr bwMode="auto">
              <a:xfrm>
                <a:off x="8501090" y="0"/>
                <a:ext cx="642942" cy="857232"/>
              </a:xfrm>
              <a:prstGeom prst="rect">
                <a:avLst/>
              </a:prstGeom>
              <a:noFill/>
              <a:ln w="9525">
                <a:noFill/>
                <a:miter lim="800000"/>
                <a:headEnd/>
                <a:tailEnd/>
              </a:ln>
            </p:spPr>
          </p:pic>
          <p:sp>
            <p:nvSpPr>
              <p:cNvPr id="12" name="11 Rectángulo"/>
              <p:cNvSpPr/>
              <p:nvPr/>
            </p:nvSpPr>
            <p:spPr>
              <a:xfrm>
                <a:off x="0" y="6500834"/>
                <a:ext cx="9144000" cy="35716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CuadroTexto"/>
            <p:cNvSpPr txBox="1"/>
            <p:nvPr/>
          </p:nvSpPr>
          <p:spPr>
            <a:xfrm>
              <a:off x="6572264" y="6541778"/>
              <a:ext cx="2571768" cy="276999"/>
            </a:xfrm>
            <a:prstGeom prst="rect">
              <a:avLst/>
            </a:prstGeom>
            <a:noFill/>
          </p:spPr>
          <p:txBody>
            <a:bodyPr wrap="square" rtlCol="0">
              <a:spAutoFit/>
            </a:bodyPr>
            <a:lstStyle/>
            <a:p>
              <a:pPr algn="r"/>
              <a:r>
                <a:rPr lang="es-MX" sz="1200" b="1" dirty="0" smtClean="0">
                  <a:solidFill>
                    <a:schemeClr val="bg1"/>
                  </a:solidFill>
                  <a:latin typeface="EurekaSans-Light" pitchFamily="34" charset="0"/>
                </a:rPr>
                <a:t>Informe de Rendición de Cuentas 2009</a:t>
              </a:r>
              <a:endParaRPr lang="es-MX" sz="1200" b="1" dirty="0">
                <a:solidFill>
                  <a:schemeClr val="bg1"/>
                </a:solidFill>
                <a:latin typeface="EurekaSans-Light" pitchFamily="34" charset="0"/>
              </a:endParaRPr>
            </a:p>
          </p:txBody>
        </p:sp>
      </p:grpSp>
      <p:sp>
        <p:nvSpPr>
          <p:cNvPr id="19" name="18 CuadroTexto"/>
          <p:cNvSpPr txBox="1"/>
          <p:nvPr/>
        </p:nvSpPr>
        <p:spPr>
          <a:xfrm>
            <a:off x="71406" y="1071547"/>
            <a:ext cx="4929222" cy="307777"/>
          </a:xfrm>
          <a:prstGeom prst="rect">
            <a:avLst/>
          </a:prstGeom>
          <a:noFill/>
        </p:spPr>
        <p:txBody>
          <a:bodyPr wrap="square" rtlCol="0">
            <a:spAutoFit/>
          </a:bodyPr>
          <a:lstStyle/>
          <a:p>
            <a:r>
              <a:rPr lang="es-MX" sz="1400" b="1" dirty="0" smtClean="0">
                <a:latin typeface="EurekaSans-Light" pitchFamily="34" charset="0"/>
              </a:rPr>
              <a:t>5. Principales logros y reconocimientos institucionales.</a:t>
            </a:r>
            <a:endParaRPr lang="es-MX" sz="1400" b="1" dirty="0">
              <a:latin typeface="EurekaSans-Light" pitchFamily="34" charset="0"/>
            </a:endParaRPr>
          </a:p>
        </p:txBody>
      </p:sp>
      <p:graphicFrame>
        <p:nvGraphicFramePr>
          <p:cNvPr id="15" name="14 Tabla"/>
          <p:cNvGraphicFramePr>
            <a:graphicFrameLocks noGrp="1"/>
          </p:cNvGraphicFramePr>
          <p:nvPr/>
        </p:nvGraphicFramePr>
        <p:xfrm>
          <a:off x="214282" y="2643182"/>
          <a:ext cx="6143668" cy="731520"/>
        </p:xfrm>
        <a:graphic>
          <a:graphicData uri="http://schemas.openxmlformats.org/drawingml/2006/table">
            <a:tbl>
              <a:tblPr/>
              <a:tblGrid>
                <a:gridCol w="606462"/>
                <a:gridCol w="5537206"/>
              </a:tblGrid>
              <a:tr h="602384">
                <a:tc>
                  <a:txBody>
                    <a:bodyPr/>
                    <a:lstStyle/>
                    <a:p>
                      <a:pPr algn="ctr">
                        <a:spcAft>
                          <a:spcPts val="0"/>
                        </a:spcAft>
                      </a:pPr>
                      <a:r>
                        <a:rPr lang="es-ES" sz="1200" b="1" dirty="0">
                          <a:solidFill>
                            <a:srgbClr val="000000"/>
                          </a:solidFill>
                          <a:latin typeface="EurekaSans-Light"/>
                          <a:ea typeface="Calibri"/>
                          <a:cs typeface="Arial"/>
                        </a:rPr>
                        <a:t>2009</a:t>
                      </a:r>
                      <a:endParaRPr lang="es-MX" sz="1200" dirty="0">
                        <a:solidFill>
                          <a:srgbClr val="000000"/>
                        </a:solidFill>
                        <a:latin typeface="EurekaSans-BoldCaps"/>
                        <a:ea typeface="Calibri"/>
                        <a:cs typeface="EurekaSans-BoldCaps"/>
                      </a:endParaRPr>
                    </a:p>
                  </a:txBody>
                  <a:tcPr marL="67768" marR="67768"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1590" algn="just">
                        <a:spcAft>
                          <a:spcPts val="0"/>
                        </a:spcAft>
                        <a:buFontTx/>
                        <a:buBlip>
                          <a:blip r:embed="rId6"/>
                        </a:buBlip>
                      </a:pPr>
                      <a:r>
                        <a:rPr lang="es-ES" sz="1200" dirty="0" smtClean="0">
                          <a:solidFill>
                            <a:srgbClr val="000000"/>
                          </a:solidFill>
                          <a:latin typeface="EurekaSans-Light"/>
                          <a:ea typeface="Calibri"/>
                          <a:cs typeface="Arial"/>
                        </a:rPr>
                        <a:t> Proceso </a:t>
                      </a:r>
                      <a:r>
                        <a:rPr lang="es-ES" sz="1200" dirty="0">
                          <a:solidFill>
                            <a:srgbClr val="000000"/>
                          </a:solidFill>
                          <a:latin typeface="EurekaSans-Light"/>
                          <a:ea typeface="Calibri"/>
                          <a:cs typeface="Arial"/>
                        </a:rPr>
                        <a:t>educativo certificado conforme a la norma ISO 9001:2000 (</a:t>
                      </a:r>
                      <a:r>
                        <a:rPr lang="es-ES" sz="1200" dirty="0" err="1">
                          <a:solidFill>
                            <a:srgbClr val="000000"/>
                          </a:solidFill>
                          <a:latin typeface="EurekaSans-Light"/>
                          <a:ea typeface="Calibri"/>
                          <a:cs typeface="Arial"/>
                        </a:rPr>
                        <a:t>Recertificación</a:t>
                      </a:r>
                      <a:r>
                        <a:rPr lang="es-ES" sz="1200" dirty="0">
                          <a:solidFill>
                            <a:srgbClr val="000000"/>
                          </a:solidFill>
                          <a:latin typeface="EurekaSans-Light"/>
                          <a:ea typeface="Calibri"/>
                          <a:cs typeface="Arial"/>
                        </a:rPr>
                        <a:t>)</a:t>
                      </a:r>
                      <a:endParaRPr lang="es-MX" sz="1200" dirty="0">
                        <a:solidFill>
                          <a:srgbClr val="000000"/>
                        </a:solidFill>
                        <a:latin typeface="EurekaSans-BoldCaps"/>
                        <a:ea typeface="Calibri"/>
                        <a:cs typeface="EurekaSans-BoldCaps"/>
                      </a:endParaRPr>
                    </a:p>
                    <a:p>
                      <a:pPr marL="21590" algn="just">
                        <a:spcAft>
                          <a:spcPts val="0"/>
                        </a:spcAft>
                        <a:buFontTx/>
                        <a:buBlip>
                          <a:blip r:embed="rId6"/>
                        </a:buBlip>
                      </a:pPr>
                      <a:r>
                        <a:rPr lang="es-ES" sz="1200" dirty="0" smtClean="0">
                          <a:solidFill>
                            <a:srgbClr val="000000"/>
                          </a:solidFill>
                          <a:latin typeface="EurekaSans-Light"/>
                          <a:ea typeface="Calibri"/>
                          <a:cs typeface="Arial"/>
                        </a:rPr>
                        <a:t> Evaluación </a:t>
                      </a:r>
                      <a:r>
                        <a:rPr lang="es-ES" sz="1200" dirty="0">
                          <a:solidFill>
                            <a:srgbClr val="000000"/>
                          </a:solidFill>
                          <a:latin typeface="EurekaSans-Light"/>
                          <a:ea typeface="Calibri"/>
                          <a:cs typeface="Arial"/>
                        </a:rPr>
                        <a:t>de los programas educativos de Licenciatura en Administración y Contaduría por el Consejo de Acreditación de la enseñanza en </a:t>
                      </a:r>
                      <a:r>
                        <a:rPr lang="es-ES" sz="1200" dirty="0" smtClean="0">
                          <a:solidFill>
                            <a:srgbClr val="000000"/>
                          </a:solidFill>
                          <a:latin typeface="EurekaSans-Light"/>
                          <a:ea typeface="Calibri"/>
                          <a:cs typeface="Arial"/>
                        </a:rPr>
                        <a:t>  Contaduría </a:t>
                      </a:r>
                      <a:r>
                        <a:rPr lang="es-ES" sz="1200" dirty="0">
                          <a:solidFill>
                            <a:srgbClr val="000000"/>
                          </a:solidFill>
                          <a:latin typeface="EurekaSans-Light"/>
                          <a:ea typeface="Calibri"/>
                          <a:cs typeface="Arial"/>
                        </a:rPr>
                        <a:t>y Administración.</a:t>
                      </a:r>
                      <a:endParaRPr lang="es-MX" sz="1200" dirty="0">
                        <a:solidFill>
                          <a:srgbClr val="000000"/>
                        </a:solidFill>
                        <a:latin typeface="EurekaSans-BoldCaps"/>
                        <a:ea typeface="Calibri"/>
                        <a:cs typeface="EurekaSans-BoldCaps"/>
                      </a:endParaRPr>
                    </a:p>
                    <a:p>
                      <a:pPr marL="21590" algn="just">
                        <a:spcAft>
                          <a:spcPts val="0"/>
                        </a:spcAft>
                        <a:buFontTx/>
                        <a:buBlip>
                          <a:blip r:embed="rId6"/>
                        </a:buBlip>
                      </a:pPr>
                      <a:r>
                        <a:rPr lang="es-ES" sz="1200" dirty="0" smtClean="0">
                          <a:solidFill>
                            <a:srgbClr val="000000"/>
                          </a:solidFill>
                          <a:latin typeface="EurekaSans-Light"/>
                          <a:ea typeface="Calibri"/>
                          <a:cs typeface="Arial"/>
                        </a:rPr>
                        <a:t> 1er</a:t>
                      </a:r>
                      <a:r>
                        <a:rPr lang="es-ES" sz="1200" dirty="0">
                          <a:solidFill>
                            <a:srgbClr val="000000"/>
                          </a:solidFill>
                          <a:latin typeface="EurekaSans-Light"/>
                          <a:ea typeface="Calibri"/>
                          <a:cs typeface="Arial"/>
                        </a:rPr>
                        <a:t>. Lugar de emprendedores Fase Regional.</a:t>
                      </a:r>
                      <a:endParaRPr lang="es-MX" sz="1200" dirty="0">
                        <a:solidFill>
                          <a:srgbClr val="000000"/>
                        </a:solidFill>
                        <a:latin typeface="EurekaSans-BoldCaps"/>
                        <a:ea typeface="Calibri"/>
                        <a:cs typeface="EurekaSans-BoldCaps"/>
                      </a:endParaRPr>
                    </a:p>
                  </a:txBody>
                  <a:tcPr marL="67768" marR="67768"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16" name="15 Imagen" descr="revición de las carpetas de acredit. 05 11 09 007.jpg"/>
          <p:cNvPicPr>
            <a:picLocks noChangeAspect="1"/>
          </p:cNvPicPr>
          <p:nvPr/>
        </p:nvPicPr>
        <p:blipFill>
          <a:blip r:embed="rId7" cstate="print"/>
          <a:stretch>
            <a:fillRect/>
          </a:stretch>
        </p:blipFill>
        <p:spPr>
          <a:xfrm rot="21065322">
            <a:off x="5438179" y="3474712"/>
            <a:ext cx="3590461" cy="2692846"/>
          </a:xfrm>
          <a:prstGeom prst="rect">
            <a:avLst/>
          </a:prstGeom>
          <a:effectLst>
            <a:softEdge rad="6350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inta perforada"/>
          <p:cNvSpPr/>
          <p:nvPr/>
        </p:nvSpPr>
        <p:spPr>
          <a:xfrm>
            <a:off x="6357950" y="571480"/>
            <a:ext cx="2786082" cy="6286520"/>
          </a:xfrm>
          <a:prstGeom prst="flowChartPunchedTap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12 Grupo"/>
          <p:cNvGrpSpPr/>
          <p:nvPr/>
        </p:nvGrpSpPr>
        <p:grpSpPr>
          <a:xfrm>
            <a:off x="-32" y="0"/>
            <a:ext cx="9144064" cy="6858000"/>
            <a:chOff x="-32" y="0"/>
            <a:chExt cx="9144064" cy="6858000"/>
          </a:xfrm>
        </p:grpSpPr>
        <p:grpSp>
          <p:nvGrpSpPr>
            <p:cNvPr id="3" name="15 Grupo"/>
            <p:cNvGrpSpPr/>
            <p:nvPr/>
          </p:nvGrpSpPr>
          <p:grpSpPr>
            <a:xfrm>
              <a:off x="0" y="0"/>
              <a:ext cx="9144032" cy="6858000"/>
              <a:chOff x="0" y="0"/>
              <a:chExt cx="9144032" cy="6858000"/>
            </a:xfrm>
          </p:grpSpPr>
          <p:sp>
            <p:nvSpPr>
              <p:cNvPr id="10" name="9 Rectángulo"/>
              <p:cNvSpPr/>
              <p:nvPr/>
            </p:nvSpPr>
            <p:spPr>
              <a:xfrm>
                <a:off x="0" y="1000108"/>
                <a:ext cx="571472" cy="5857892"/>
              </a:xfrm>
              <a:prstGeom prst="rect">
                <a:avLst/>
              </a:prstGeom>
              <a:solidFill>
                <a:srgbClr val="FFF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traso"/>
              <p:cNvSpPr/>
              <p:nvPr/>
            </p:nvSpPr>
            <p:spPr>
              <a:xfrm rot="10800000">
                <a:off x="142843" y="1000108"/>
                <a:ext cx="571504" cy="5643602"/>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p:cNvSpPr/>
              <p:nvPr/>
            </p:nvSpPr>
            <p:spPr>
              <a:xfrm>
                <a:off x="0" y="0"/>
                <a:ext cx="8786842" cy="7143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Picture 4" descr="POLITICA DE CALIDAD"/>
              <p:cNvPicPr>
                <a:picLocks noChangeAspect="1" noChangeArrowheads="1"/>
              </p:cNvPicPr>
              <p:nvPr/>
            </p:nvPicPr>
            <p:blipFill>
              <a:blip r:embed="rId2"/>
              <a:srcRect l="1539" t="16547" b="72656"/>
              <a:stretch>
                <a:fillRect/>
              </a:stretch>
            </p:blipFill>
            <p:spPr bwMode="auto">
              <a:xfrm>
                <a:off x="0" y="571480"/>
                <a:ext cx="9144000" cy="500066"/>
              </a:xfrm>
              <a:prstGeom prst="rect">
                <a:avLst/>
              </a:prstGeom>
              <a:noFill/>
              <a:ln w="9525">
                <a:noFill/>
                <a:miter lim="800000"/>
                <a:headEnd/>
                <a:tailEnd/>
              </a:ln>
            </p:spPr>
          </p:pic>
          <p:pic>
            <p:nvPicPr>
              <p:cNvPr id="4" name="3 Imagen" descr="Nueva imagen.png"/>
              <p:cNvPicPr>
                <a:picLocks noChangeAspect="1"/>
              </p:cNvPicPr>
              <p:nvPr/>
            </p:nvPicPr>
            <p:blipFill>
              <a:blip r:embed="rId3"/>
              <a:stretch>
                <a:fillRect/>
              </a:stretch>
            </p:blipFill>
            <p:spPr>
              <a:xfrm>
                <a:off x="7572396" y="71414"/>
                <a:ext cx="798165" cy="357190"/>
              </a:xfrm>
              <a:prstGeom prst="rect">
                <a:avLst/>
              </a:prstGeom>
            </p:spPr>
          </p:pic>
          <p:pic>
            <p:nvPicPr>
              <p:cNvPr id="5" name="4 Imagen" descr="logotec.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072330" y="71414"/>
                <a:ext cx="428628" cy="441487"/>
              </a:xfrm>
              <a:prstGeom prst="rect">
                <a:avLst/>
              </a:prstGeom>
            </p:spPr>
          </p:pic>
          <p:pic>
            <p:nvPicPr>
              <p:cNvPr id="6" name="5 Imagen"/>
              <p:cNvPicPr/>
              <p:nvPr/>
            </p:nvPicPr>
            <p:blipFill>
              <a:blip r:embed="rId5" cstate="print"/>
              <a:srcRect l="85156" t="40664"/>
              <a:stretch>
                <a:fillRect/>
              </a:stretch>
            </p:blipFill>
            <p:spPr bwMode="auto">
              <a:xfrm>
                <a:off x="8501090" y="0"/>
                <a:ext cx="642942" cy="857232"/>
              </a:xfrm>
              <a:prstGeom prst="rect">
                <a:avLst/>
              </a:prstGeom>
              <a:noFill/>
              <a:ln w="9525">
                <a:noFill/>
                <a:miter lim="800000"/>
                <a:headEnd/>
                <a:tailEnd/>
              </a:ln>
            </p:spPr>
          </p:pic>
          <p:sp>
            <p:nvSpPr>
              <p:cNvPr id="12" name="11 Rectángulo"/>
              <p:cNvSpPr/>
              <p:nvPr/>
            </p:nvSpPr>
            <p:spPr>
              <a:xfrm>
                <a:off x="0" y="6500834"/>
                <a:ext cx="9144000" cy="35716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CuadroTexto"/>
            <p:cNvSpPr txBox="1"/>
            <p:nvPr/>
          </p:nvSpPr>
          <p:spPr>
            <a:xfrm>
              <a:off x="-32" y="6541778"/>
              <a:ext cx="2571768" cy="276999"/>
            </a:xfrm>
            <a:prstGeom prst="rect">
              <a:avLst/>
            </a:prstGeom>
            <a:noFill/>
          </p:spPr>
          <p:txBody>
            <a:bodyPr wrap="square" rtlCol="0">
              <a:spAutoFit/>
            </a:bodyPr>
            <a:lstStyle/>
            <a:p>
              <a:r>
                <a:rPr lang="es-MX" sz="1200" b="1" dirty="0" smtClean="0">
                  <a:solidFill>
                    <a:schemeClr val="bg1"/>
                  </a:solidFill>
                  <a:latin typeface="EurekaSans-Light" pitchFamily="34" charset="0"/>
                </a:rPr>
                <a:t>Informe de Rendición de Cuentas 2009</a:t>
              </a:r>
              <a:endParaRPr lang="es-MX" sz="1200" b="1" dirty="0">
                <a:solidFill>
                  <a:schemeClr val="bg1"/>
                </a:solidFill>
                <a:latin typeface="EurekaSans-Light" pitchFamily="34" charset="0"/>
              </a:endParaRPr>
            </a:p>
          </p:txBody>
        </p:sp>
      </p:grpSp>
      <p:sp>
        <p:nvSpPr>
          <p:cNvPr id="14" name="13 CuadroTexto"/>
          <p:cNvSpPr txBox="1"/>
          <p:nvPr/>
        </p:nvSpPr>
        <p:spPr>
          <a:xfrm>
            <a:off x="71406" y="1071547"/>
            <a:ext cx="4929222" cy="307777"/>
          </a:xfrm>
          <a:prstGeom prst="rect">
            <a:avLst/>
          </a:prstGeom>
          <a:noFill/>
        </p:spPr>
        <p:txBody>
          <a:bodyPr wrap="square" rtlCol="0">
            <a:spAutoFit/>
          </a:bodyPr>
          <a:lstStyle/>
          <a:p>
            <a:r>
              <a:rPr lang="es-MX" sz="1400" b="1" dirty="0" smtClean="0">
                <a:latin typeface="EurekaSans-Light" pitchFamily="34" charset="0"/>
              </a:rPr>
              <a:t>6. Retos y desafíos.</a:t>
            </a:r>
            <a:endParaRPr lang="es-MX" sz="1400" b="1" dirty="0">
              <a:latin typeface="EurekaSans-Light" pitchFamily="34" charset="0"/>
            </a:endParaRPr>
          </a:p>
        </p:txBody>
      </p:sp>
      <p:sp>
        <p:nvSpPr>
          <p:cNvPr id="19" name="18 CuadroTexto"/>
          <p:cNvSpPr txBox="1"/>
          <p:nvPr/>
        </p:nvSpPr>
        <p:spPr>
          <a:xfrm>
            <a:off x="214282" y="1464311"/>
            <a:ext cx="8715436" cy="4524315"/>
          </a:xfrm>
          <a:prstGeom prst="rect">
            <a:avLst/>
          </a:prstGeom>
          <a:noFill/>
        </p:spPr>
        <p:txBody>
          <a:bodyPr wrap="square" rtlCol="0">
            <a:spAutoFit/>
          </a:bodyPr>
          <a:lstStyle/>
          <a:p>
            <a:pPr algn="just"/>
            <a:r>
              <a:rPr lang="es-ES" sz="1200" b="1" dirty="0" smtClean="0">
                <a:latin typeface="EurekaSans-Light" pitchFamily="34" charset="0"/>
              </a:rPr>
              <a:t>Elevar la Calidad de la Educación</a:t>
            </a:r>
            <a:endParaRPr lang="es-MX" sz="1200" dirty="0" smtClean="0">
              <a:latin typeface="EurekaSans-Light" pitchFamily="34" charset="0"/>
            </a:endParaRPr>
          </a:p>
          <a:p>
            <a:pPr algn="just"/>
            <a:r>
              <a:rPr lang="es-MX" sz="1200" dirty="0" smtClean="0">
                <a:latin typeface="EurekaSans-Light" pitchFamily="34" charset="0"/>
              </a:rPr>
              <a:t> </a:t>
            </a:r>
          </a:p>
          <a:p>
            <a:pPr lvl="0" algn="just"/>
            <a:r>
              <a:rPr lang="es-ES_tradnl" sz="1200" dirty="0" smtClean="0">
                <a:latin typeface="EurekaSans-Light" pitchFamily="34" charset="0"/>
              </a:rPr>
              <a:t>Ante el reto de lograr que los estudiantes de Licenciatura del Instituto Tecnológico de </a:t>
            </a:r>
            <a:r>
              <a:rPr lang="es-ES_tradnl" sz="1200" dirty="0" err="1" smtClean="0">
                <a:latin typeface="EurekaSans-Light" pitchFamily="34" charset="0"/>
              </a:rPr>
              <a:t>Tuxtepec</a:t>
            </a:r>
            <a:r>
              <a:rPr lang="es-ES_tradnl" sz="1200" dirty="0" smtClean="0">
                <a:latin typeface="EurekaSans-Light" pitchFamily="34" charset="0"/>
              </a:rPr>
              <a:t> sean atendidos en programas reconocidos o acreditados, es esencial implementar actividades que conduzcan a elevar el compromiso del personal a nivel institucional en el logro de esta meta.</a:t>
            </a:r>
            <a:endParaRPr lang="es-MX" sz="1200" dirty="0" smtClean="0">
              <a:latin typeface="EurekaSans-Light" pitchFamily="34" charset="0"/>
            </a:endParaRPr>
          </a:p>
          <a:p>
            <a:pPr lvl="0" algn="just"/>
            <a:endParaRPr lang="es-MX" sz="1200" dirty="0" smtClean="0">
              <a:latin typeface="EurekaSans-Light" pitchFamily="34" charset="0"/>
            </a:endParaRPr>
          </a:p>
          <a:p>
            <a:pPr lvl="0" algn="just"/>
            <a:r>
              <a:rPr lang="es-MX" sz="1200" dirty="0" smtClean="0">
                <a:latin typeface="EurekaSans-Light" pitchFamily="34" charset="0"/>
              </a:rPr>
              <a:t>Reducir los índices de deserción y reprobación fortaleciendo los programas de tutorías, asesorías académicas y de mejoramiento del profesorado. </a:t>
            </a:r>
          </a:p>
          <a:p>
            <a:pPr algn="just"/>
            <a:r>
              <a:rPr lang="es-MX" sz="1200" dirty="0" smtClean="0">
                <a:latin typeface="EurekaSans-Light" pitchFamily="34" charset="0"/>
              </a:rPr>
              <a:t> </a:t>
            </a:r>
          </a:p>
          <a:p>
            <a:pPr lvl="0" algn="just"/>
            <a:r>
              <a:rPr lang="es-MX" sz="1200" dirty="0" smtClean="0">
                <a:latin typeface="EurekaSans-Light" pitchFamily="34" charset="0"/>
              </a:rPr>
              <a:t>Mantener el programa ya existente en el PNPC, cuidando optimizar la matrícula y actualizar el equipamiento de acuerdo con los estándares establecidos por la DGEST y/o </a:t>
            </a:r>
            <a:r>
              <a:rPr lang="es-MX" sz="1200" dirty="0" err="1" smtClean="0">
                <a:latin typeface="EurekaSans-Light" pitchFamily="34" charset="0"/>
              </a:rPr>
              <a:t>CONACyT</a:t>
            </a:r>
            <a:r>
              <a:rPr lang="es-MX" sz="1200" dirty="0" smtClean="0">
                <a:latin typeface="EurekaSans-Light" pitchFamily="34" charset="0"/>
              </a:rPr>
              <a:t>.</a:t>
            </a:r>
          </a:p>
          <a:p>
            <a:pPr algn="just"/>
            <a:r>
              <a:rPr lang="es-MX" sz="1200" dirty="0" smtClean="0">
                <a:latin typeface="EurekaSans-Light" pitchFamily="34" charset="0"/>
              </a:rPr>
              <a:t> </a:t>
            </a:r>
          </a:p>
          <a:p>
            <a:pPr lvl="0" algn="just"/>
            <a:r>
              <a:rPr lang="es-MX" sz="1200" dirty="0" smtClean="0">
                <a:latin typeface="EurekaSans-Light" pitchFamily="34" charset="0"/>
              </a:rPr>
              <a:t>Mantener la certificación del proceso educativo bajo la Norma ISO 9001:2008, implementar proyectos de mejora continua para la consolidación del SGC. En cuanto al Sistema de Gestión Ambiental, el reto es el establecimiento de las estrategias adecuadas que permitan obtener la certificación bajo la Norma ISO 14001:2004.</a:t>
            </a:r>
          </a:p>
          <a:p>
            <a:pPr algn="just"/>
            <a:r>
              <a:rPr lang="es-MX" sz="1200" b="1" dirty="0" smtClean="0">
                <a:latin typeface="EurekaSans-Light" pitchFamily="34" charset="0"/>
              </a:rPr>
              <a:t> </a:t>
            </a:r>
          </a:p>
          <a:p>
            <a:pPr algn="just"/>
            <a:r>
              <a:rPr lang="es-MX" sz="1200" dirty="0" smtClean="0">
                <a:latin typeface="EurekaSans-Light" pitchFamily="34" charset="0"/>
              </a:rPr>
              <a:t>Asegurar que el personal de tiempo completo que cuenta con grado de maestría conozca los criterios, requisitos y beneficios que contempla el programa de perfil deseable. Así mismo, su participación en el desarrollo de proyectos de investigación.</a:t>
            </a:r>
            <a:endParaRPr lang="es-MX" sz="1200" b="1" dirty="0" smtClean="0">
              <a:latin typeface="EurekaSans-Light" pitchFamily="34" charset="0"/>
            </a:endParaRPr>
          </a:p>
          <a:p>
            <a:pPr algn="just"/>
            <a:endParaRPr lang="es-MX" sz="1200" dirty="0" smtClean="0">
              <a:latin typeface="EurekaSans-Light" pitchFamily="34" charset="0"/>
            </a:endParaRPr>
          </a:p>
          <a:p>
            <a:pPr algn="just"/>
            <a:r>
              <a:rPr lang="es-MX" sz="1200" dirty="0" smtClean="0">
                <a:latin typeface="EurekaSans-Light" pitchFamily="34" charset="0"/>
              </a:rPr>
              <a:t>Consolidar el Cuerpo Académico e impulsar la investigación y el registro de proyectos ante la DGEST para que los maestros puedan calificar a perfil deseable, requisito indispensable para integrar cuerpos académicos.</a:t>
            </a:r>
          </a:p>
          <a:p>
            <a:pPr algn="just"/>
            <a:r>
              <a:rPr lang="es-MX" sz="1200" dirty="0" smtClean="0">
                <a:latin typeface="EurekaSans-Light" pitchFamily="34" charset="0"/>
              </a:rPr>
              <a:t> </a:t>
            </a:r>
          </a:p>
          <a:p>
            <a:pPr algn="just"/>
            <a:r>
              <a:rPr lang="es-MX" sz="1200" dirty="0" smtClean="0">
                <a:latin typeface="EurekaSans-Light" pitchFamily="34" charset="0"/>
              </a:rPr>
              <a:t> </a:t>
            </a:r>
            <a:r>
              <a:rPr lang="es-ES" sz="1200" b="1" dirty="0" smtClean="0">
                <a:latin typeface="EurekaSans-Light" pitchFamily="34" charset="0"/>
              </a:rPr>
              <a:t>Ampliar las Oportunidades Educativas</a:t>
            </a:r>
            <a:endParaRPr lang="es-MX" sz="1200" dirty="0" smtClean="0">
              <a:latin typeface="EurekaSans-Light" pitchFamily="34" charset="0"/>
            </a:endParaRPr>
          </a:p>
          <a:p>
            <a:pPr algn="just"/>
            <a:r>
              <a:rPr lang="es-ES" sz="1200" b="1" dirty="0" smtClean="0">
                <a:latin typeface="EurekaSans-Light" pitchFamily="34" charset="0"/>
              </a:rPr>
              <a:t> </a:t>
            </a:r>
            <a:endParaRPr lang="es-MX" sz="1200" dirty="0" smtClean="0">
              <a:latin typeface="EurekaSans-Light" pitchFamily="34" charset="0"/>
            </a:endParaRPr>
          </a:p>
          <a:p>
            <a:pPr lvl="0" algn="just"/>
            <a:r>
              <a:rPr lang="es-MX" sz="1200" dirty="0" smtClean="0">
                <a:latin typeface="EurekaSans-Light" pitchFamily="34" charset="0"/>
              </a:rPr>
              <a:t>Gestionar ante el comité técnico del PRONABES y organismos alternos el incremento del número de becas de licenciatura para coadyuvar a la permanencia y conclusión de los estudios de nuestros alumnos.</a:t>
            </a:r>
          </a:p>
          <a:p>
            <a:pPr algn="just"/>
            <a:r>
              <a:rPr lang="es-MX" sz="1200" dirty="0" smtClean="0">
                <a:latin typeface="EurekaSans-Light" pitchFamily="34" charset="0"/>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inta perforada"/>
          <p:cNvSpPr/>
          <p:nvPr/>
        </p:nvSpPr>
        <p:spPr>
          <a:xfrm>
            <a:off x="714348" y="571480"/>
            <a:ext cx="2786082" cy="6286520"/>
          </a:xfrm>
          <a:prstGeom prst="flowChartPunchedTap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12 Grupo"/>
          <p:cNvGrpSpPr/>
          <p:nvPr/>
        </p:nvGrpSpPr>
        <p:grpSpPr>
          <a:xfrm>
            <a:off x="-32" y="0"/>
            <a:ext cx="9144064" cy="6858000"/>
            <a:chOff x="-32" y="0"/>
            <a:chExt cx="9144064" cy="6858000"/>
          </a:xfrm>
        </p:grpSpPr>
        <p:grpSp>
          <p:nvGrpSpPr>
            <p:cNvPr id="3" name="15 Grupo"/>
            <p:cNvGrpSpPr/>
            <p:nvPr/>
          </p:nvGrpSpPr>
          <p:grpSpPr>
            <a:xfrm>
              <a:off x="0" y="0"/>
              <a:ext cx="9144032" cy="6858000"/>
              <a:chOff x="0" y="0"/>
              <a:chExt cx="9144032" cy="6858000"/>
            </a:xfrm>
          </p:grpSpPr>
          <p:sp>
            <p:nvSpPr>
              <p:cNvPr id="10" name="9 Rectángulo"/>
              <p:cNvSpPr/>
              <p:nvPr/>
            </p:nvSpPr>
            <p:spPr>
              <a:xfrm>
                <a:off x="0" y="1000108"/>
                <a:ext cx="571472" cy="5857892"/>
              </a:xfrm>
              <a:prstGeom prst="rect">
                <a:avLst/>
              </a:prstGeom>
              <a:solidFill>
                <a:srgbClr val="FFF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traso"/>
              <p:cNvSpPr/>
              <p:nvPr/>
            </p:nvSpPr>
            <p:spPr>
              <a:xfrm rot="10800000">
                <a:off x="142843" y="1000108"/>
                <a:ext cx="571504" cy="5643602"/>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p:cNvSpPr/>
              <p:nvPr/>
            </p:nvSpPr>
            <p:spPr>
              <a:xfrm>
                <a:off x="0" y="0"/>
                <a:ext cx="8786842" cy="7143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Picture 4" descr="POLITICA DE CALIDAD"/>
              <p:cNvPicPr>
                <a:picLocks noChangeAspect="1" noChangeArrowheads="1"/>
              </p:cNvPicPr>
              <p:nvPr/>
            </p:nvPicPr>
            <p:blipFill>
              <a:blip r:embed="rId2"/>
              <a:srcRect l="1539" t="16547" b="72656"/>
              <a:stretch>
                <a:fillRect/>
              </a:stretch>
            </p:blipFill>
            <p:spPr bwMode="auto">
              <a:xfrm>
                <a:off x="0" y="571480"/>
                <a:ext cx="9144000" cy="500066"/>
              </a:xfrm>
              <a:prstGeom prst="rect">
                <a:avLst/>
              </a:prstGeom>
              <a:noFill/>
              <a:ln w="9525">
                <a:noFill/>
                <a:miter lim="800000"/>
                <a:headEnd/>
                <a:tailEnd/>
              </a:ln>
            </p:spPr>
          </p:pic>
          <p:pic>
            <p:nvPicPr>
              <p:cNvPr id="4" name="3 Imagen" descr="Nueva imagen.png"/>
              <p:cNvPicPr>
                <a:picLocks noChangeAspect="1"/>
              </p:cNvPicPr>
              <p:nvPr/>
            </p:nvPicPr>
            <p:blipFill>
              <a:blip r:embed="rId3"/>
              <a:stretch>
                <a:fillRect/>
              </a:stretch>
            </p:blipFill>
            <p:spPr>
              <a:xfrm>
                <a:off x="7572396" y="71414"/>
                <a:ext cx="798165" cy="357190"/>
              </a:xfrm>
              <a:prstGeom prst="rect">
                <a:avLst/>
              </a:prstGeom>
            </p:spPr>
          </p:pic>
          <p:pic>
            <p:nvPicPr>
              <p:cNvPr id="5" name="4 Imagen" descr="logotec.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072330" y="71414"/>
                <a:ext cx="428628" cy="441487"/>
              </a:xfrm>
              <a:prstGeom prst="rect">
                <a:avLst/>
              </a:prstGeom>
            </p:spPr>
          </p:pic>
          <p:pic>
            <p:nvPicPr>
              <p:cNvPr id="6" name="5 Imagen"/>
              <p:cNvPicPr/>
              <p:nvPr/>
            </p:nvPicPr>
            <p:blipFill>
              <a:blip r:embed="rId5" cstate="print"/>
              <a:srcRect l="85156" t="40664"/>
              <a:stretch>
                <a:fillRect/>
              </a:stretch>
            </p:blipFill>
            <p:spPr bwMode="auto">
              <a:xfrm>
                <a:off x="8501090" y="0"/>
                <a:ext cx="642942" cy="857232"/>
              </a:xfrm>
              <a:prstGeom prst="rect">
                <a:avLst/>
              </a:prstGeom>
              <a:noFill/>
              <a:ln w="9525">
                <a:noFill/>
                <a:miter lim="800000"/>
                <a:headEnd/>
                <a:tailEnd/>
              </a:ln>
            </p:spPr>
          </p:pic>
          <p:sp>
            <p:nvSpPr>
              <p:cNvPr id="12" name="11 Rectángulo"/>
              <p:cNvSpPr/>
              <p:nvPr/>
            </p:nvSpPr>
            <p:spPr>
              <a:xfrm>
                <a:off x="0" y="6500834"/>
                <a:ext cx="9144000" cy="35716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CuadroTexto"/>
            <p:cNvSpPr txBox="1"/>
            <p:nvPr/>
          </p:nvSpPr>
          <p:spPr>
            <a:xfrm>
              <a:off x="-32" y="6541778"/>
              <a:ext cx="2571768" cy="276999"/>
            </a:xfrm>
            <a:prstGeom prst="rect">
              <a:avLst/>
            </a:prstGeom>
            <a:noFill/>
          </p:spPr>
          <p:txBody>
            <a:bodyPr wrap="square" rtlCol="0">
              <a:spAutoFit/>
            </a:bodyPr>
            <a:lstStyle/>
            <a:p>
              <a:r>
                <a:rPr lang="es-MX" sz="1200" b="1" dirty="0" smtClean="0">
                  <a:solidFill>
                    <a:schemeClr val="bg1"/>
                  </a:solidFill>
                  <a:latin typeface="EurekaSans-Light" pitchFamily="34" charset="0"/>
                </a:rPr>
                <a:t>Informe de Rendición de Cuentas 2009</a:t>
              </a:r>
              <a:endParaRPr lang="es-MX" sz="1200" b="1" dirty="0">
                <a:solidFill>
                  <a:schemeClr val="bg1"/>
                </a:solidFill>
                <a:latin typeface="EurekaSans-Light" pitchFamily="34" charset="0"/>
              </a:endParaRPr>
            </a:p>
          </p:txBody>
        </p:sp>
      </p:grpSp>
      <p:sp>
        <p:nvSpPr>
          <p:cNvPr id="15" name="14 CuadroTexto"/>
          <p:cNvSpPr txBox="1"/>
          <p:nvPr/>
        </p:nvSpPr>
        <p:spPr>
          <a:xfrm>
            <a:off x="214282" y="1357298"/>
            <a:ext cx="8786874" cy="5262979"/>
          </a:xfrm>
          <a:prstGeom prst="rect">
            <a:avLst/>
          </a:prstGeom>
          <a:noFill/>
        </p:spPr>
        <p:txBody>
          <a:bodyPr wrap="square" rtlCol="0">
            <a:spAutoFit/>
          </a:bodyPr>
          <a:lstStyle/>
          <a:p>
            <a:pPr lvl="0" algn="just"/>
            <a:r>
              <a:rPr lang="es-MX" sz="1200" dirty="0" smtClean="0">
                <a:latin typeface="EurekaSans-Light" pitchFamily="34" charset="0"/>
              </a:rPr>
              <a:t>Incrementar la matrícula de la Licenciatura en Administración del sistema abierto en su modalidad de educación a distancia, mediante un programa permanente de difusión a nivel regional, dando prioridad a las comunidades de difícil acceso; además de reforzar los hábitos de estudio en esta modalidad.</a:t>
            </a:r>
          </a:p>
          <a:p>
            <a:pPr algn="just"/>
            <a:r>
              <a:rPr lang="es-MX" sz="1200" dirty="0" smtClean="0">
                <a:latin typeface="EurekaSans-Light" pitchFamily="34" charset="0"/>
              </a:rPr>
              <a:t> </a:t>
            </a:r>
          </a:p>
          <a:p>
            <a:pPr lvl="0" algn="just"/>
            <a:r>
              <a:rPr lang="es-MX" sz="1200" dirty="0" smtClean="0">
                <a:latin typeface="EurekaSans-Light" pitchFamily="34" charset="0"/>
              </a:rPr>
              <a:t>Incrementar la Matrícula de posgrado en Maestría en Ciencias en Alimentos manteniendo los criterios establecidos en el proceso de selección, a través de un programa específico de difusión; además de ofertar nuevos programas de posgrado.</a:t>
            </a:r>
          </a:p>
          <a:p>
            <a:pPr algn="just"/>
            <a:endParaRPr lang="es-ES" sz="1200" b="1" dirty="0" smtClean="0">
              <a:latin typeface="EurekaSans-Light" pitchFamily="34" charset="0"/>
            </a:endParaRPr>
          </a:p>
          <a:p>
            <a:pPr algn="just"/>
            <a:r>
              <a:rPr lang="es-ES" sz="1200" b="1" dirty="0" smtClean="0">
                <a:latin typeface="EurekaSans-Light" pitchFamily="34" charset="0"/>
              </a:rPr>
              <a:t>Impulsar el Desarrollo y Utilización de las TIC</a:t>
            </a:r>
            <a:endParaRPr lang="es-MX" sz="1200" dirty="0" smtClean="0">
              <a:latin typeface="EurekaSans-Light" pitchFamily="34" charset="0"/>
            </a:endParaRPr>
          </a:p>
          <a:p>
            <a:pPr algn="just"/>
            <a:r>
              <a:rPr lang="es-MX" sz="1200" dirty="0" smtClean="0">
                <a:latin typeface="EurekaSans-Light" pitchFamily="34" charset="0"/>
              </a:rPr>
              <a:t> </a:t>
            </a:r>
          </a:p>
          <a:p>
            <a:pPr lvl="0" algn="just"/>
            <a:r>
              <a:rPr lang="es-MX" sz="1200" dirty="0" smtClean="0">
                <a:latin typeface="EurekaSans-Light" pitchFamily="34" charset="0"/>
              </a:rPr>
              <a:t>Incrementar número de computadoras que nos permita alcanzar el promedio planeado y así poder atender las necesidades de nuestros estudiantes.</a:t>
            </a:r>
          </a:p>
          <a:p>
            <a:pPr algn="just"/>
            <a:r>
              <a:rPr lang="es-MX" sz="1200" dirty="0" smtClean="0">
                <a:latin typeface="EurekaSans-Light" pitchFamily="34" charset="0"/>
              </a:rPr>
              <a:t> </a:t>
            </a:r>
          </a:p>
          <a:p>
            <a:pPr lvl="0" algn="just"/>
            <a:r>
              <a:rPr lang="es-MX" sz="1200" dirty="0" smtClean="0">
                <a:latin typeface="EurekaSans-Light" pitchFamily="34" charset="0"/>
              </a:rPr>
              <a:t>Lograr que las aulas cuenten con las herramientas necesarias para el uso de las tecnologías de la información y de la comunicación que refuercen las actividades de aprendizaje de nuestros estudiantes.</a:t>
            </a:r>
          </a:p>
          <a:p>
            <a:pPr algn="just"/>
            <a:r>
              <a:rPr lang="es-MX" sz="1200" dirty="0" smtClean="0">
                <a:latin typeface="EurekaSans-Light" pitchFamily="34" charset="0"/>
              </a:rPr>
              <a:t> </a:t>
            </a:r>
          </a:p>
          <a:p>
            <a:pPr lvl="0" algn="just"/>
            <a:r>
              <a:rPr lang="es-MX" sz="1200" dirty="0" smtClean="0">
                <a:latin typeface="EurekaSans-Light" pitchFamily="34" charset="0"/>
              </a:rPr>
              <a:t>Aprovechar el uso del Internet II, en el desarrollo de redes de colaboración que permita a nuestros estudiantes e investigadores participar en proyectos de investigación con otras instituciones y universidades de educación superior en el ámbito nacional e internacional.</a:t>
            </a:r>
          </a:p>
          <a:p>
            <a:pPr algn="just"/>
            <a:r>
              <a:rPr lang="es-MX" sz="1200" dirty="0" smtClean="0">
                <a:latin typeface="EurekaSans-Light" pitchFamily="34" charset="0"/>
              </a:rPr>
              <a:t> </a:t>
            </a:r>
          </a:p>
          <a:p>
            <a:pPr algn="just"/>
            <a:r>
              <a:rPr lang="es-MX" sz="1200" dirty="0" smtClean="0">
                <a:latin typeface="EurekaSans-Light" pitchFamily="34" charset="0"/>
              </a:rPr>
              <a:t> </a:t>
            </a:r>
            <a:r>
              <a:rPr lang="es-ES" sz="1200" b="1" dirty="0" smtClean="0">
                <a:latin typeface="EurekaSans-Light" pitchFamily="34" charset="0"/>
              </a:rPr>
              <a:t>Ofrecer una Educación Integral </a:t>
            </a:r>
            <a:endParaRPr lang="es-MX" sz="1200" dirty="0" smtClean="0">
              <a:latin typeface="EurekaSans-Light" pitchFamily="34" charset="0"/>
            </a:endParaRPr>
          </a:p>
          <a:p>
            <a:pPr algn="just"/>
            <a:r>
              <a:rPr lang="es-MX" sz="1200" dirty="0" smtClean="0">
                <a:latin typeface="EurekaSans-Light" pitchFamily="34" charset="0"/>
              </a:rPr>
              <a:t> </a:t>
            </a:r>
          </a:p>
          <a:p>
            <a:pPr lvl="0" algn="just"/>
            <a:r>
              <a:rPr lang="es-MX" sz="1200" dirty="0" smtClean="0">
                <a:latin typeface="EurekaSans-Light" pitchFamily="34" charset="0"/>
              </a:rPr>
              <a:t>Cambiar el enfoque y actualizar los planes y programas educativos bajo el esquema de competencias profesionales, a fin de asegurar la pertinencia del servicio educativo.</a:t>
            </a:r>
          </a:p>
          <a:p>
            <a:pPr algn="just"/>
            <a:r>
              <a:rPr lang="es-MX" sz="1200" dirty="0" smtClean="0">
                <a:latin typeface="EurekaSans-Light" pitchFamily="34" charset="0"/>
              </a:rPr>
              <a:t> </a:t>
            </a:r>
          </a:p>
          <a:p>
            <a:pPr lvl="0" algn="just"/>
            <a:r>
              <a:rPr lang="es-MX" sz="1200" dirty="0" smtClean="0">
                <a:latin typeface="EurekaSans-Light" pitchFamily="34" charset="0"/>
              </a:rPr>
              <a:t>Crear una cultura de participación en los docentes y estudiantes, con la finalidad de generar proyectos e incrementar la participación en los eventos de ciencias básicas, creatividad, emprendedores, culturales y deportivas.</a:t>
            </a:r>
          </a:p>
          <a:p>
            <a:pPr algn="just"/>
            <a:r>
              <a:rPr lang="es-MX" sz="1200" dirty="0" smtClean="0">
                <a:latin typeface="EurekaSans-Light" pitchFamily="34" charset="0"/>
              </a:rPr>
              <a:t>  </a:t>
            </a:r>
          </a:p>
          <a:p>
            <a:pPr algn="just"/>
            <a:r>
              <a:rPr lang="es-ES" sz="1200" b="1" dirty="0" smtClean="0">
                <a:latin typeface="EurekaSans-Light" pitchFamily="34" charset="0"/>
              </a:rPr>
              <a:t>Ofrecer Servicios Educativos de Calidad</a:t>
            </a:r>
            <a:endParaRPr lang="es-MX" sz="1200" dirty="0" smtClean="0">
              <a:latin typeface="EurekaSans-Light" pitchFamily="34" charset="0"/>
            </a:endParaRPr>
          </a:p>
          <a:p>
            <a:pPr algn="just"/>
            <a:r>
              <a:rPr lang="es-MX" sz="1200" dirty="0" smtClean="0">
                <a:latin typeface="EurekaSans-Light" pitchFamily="34" charset="0"/>
              </a:rPr>
              <a:t> </a:t>
            </a:r>
          </a:p>
          <a:p>
            <a:pPr lvl="0" algn="just"/>
            <a:r>
              <a:rPr lang="es-MX" sz="1200" dirty="0" smtClean="0">
                <a:latin typeface="EurekaSans-Light" pitchFamily="34" charset="0"/>
              </a:rPr>
              <a:t>Consolidar el Consejo de Vinculación mediante actividades que fortalezcan el desarrollo institucional en la región, a través de los diferentes sectores.</a:t>
            </a:r>
          </a:p>
          <a:p>
            <a:pPr algn="just"/>
            <a:r>
              <a:rPr lang="es-MX" sz="1200" dirty="0" smtClean="0">
                <a:latin typeface="EurekaSans-Light" pitchFamily="34" charset="0"/>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inta perforada"/>
          <p:cNvSpPr/>
          <p:nvPr/>
        </p:nvSpPr>
        <p:spPr>
          <a:xfrm>
            <a:off x="3143240" y="571480"/>
            <a:ext cx="2786082" cy="6286520"/>
          </a:xfrm>
          <a:prstGeom prst="flowChartPunchedTap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12 Grupo"/>
          <p:cNvGrpSpPr/>
          <p:nvPr/>
        </p:nvGrpSpPr>
        <p:grpSpPr>
          <a:xfrm>
            <a:off x="-32" y="0"/>
            <a:ext cx="9144064" cy="6858000"/>
            <a:chOff x="-32" y="0"/>
            <a:chExt cx="9144064" cy="6858000"/>
          </a:xfrm>
        </p:grpSpPr>
        <p:grpSp>
          <p:nvGrpSpPr>
            <p:cNvPr id="3" name="15 Grupo"/>
            <p:cNvGrpSpPr/>
            <p:nvPr/>
          </p:nvGrpSpPr>
          <p:grpSpPr>
            <a:xfrm>
              <a:off x="0" y="0"/>
              <a:ext cx="9144032" cy="6858000"/>
              <a:chOff x="0" y="0"/>
              <a:chExt cx="9144032" cy="6858000"/>
            </a:xfrm>
          </p:grpSpPr>
          <p:sp>
            <p:nvSpPr>
              <p:cNvPr id="10" name="9 Rectángulo"/>
              <p:cNvSpPr/>
              <p:nvPr/>
            </p:nvSpPr>
            <p:spPr>
              <a:xfrm>
                <a:off x="0" y="1000108"/>
                <a:ext cx="571472" cy="5857892"/>
              </a:xfrm>
              <a:prstGeom prst="rect">
                <a:avLst/>
              </a:prstGeom>
              <a:solidFill>
                <a:srgbClr val="FFF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traso"/>
              <p:cNvSpPr/>
              <p:nvPr/>
            </p:nvSpPr>
            <p:spPr>
              <a:xfrm rot="10800000">
                <a:off x="142843" y="1000108"/>
                <a:ext cx="571504" cy="5643602"/>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p:cNvSpPr/>
              <p:nvPr/>
            </p:nvSpPr>
            <p:spPr>
              <a:xfrm>
                <a:off x="0" y="0"/>
                <a:ext cx="8786842" cy="7143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Picture 4" descr="POLITICA DE CALIDAD"/>
              <p:cNvPicPr>
                <a:picLocks noChangeAspect="1" noChangeArrowheads="1"/>
              </p:cNvPicPr>
              <p:nvPr/>
            </p:nvPicPr>
            <p:blipFill>
              <a:blip r:embed="rId2"/>
              <a:srcRect l="1539" t="16547" b="72656"/>
              <a:stretch>
                <a:fillRect/>
              </a:stretch>
            </p:blipFill>
            <p:spPr bwMode="auto">
              <a:xfrm>
                <a:off x="0" y="571480"/>
                <a:ext cx="9144000" cy="500066"/>
              </a:xfrm>
              <a:prstGeom prst="rect">
                <a:avLst/>
              </a:prstGeom>
              <a:noFill/>
              <a:ln w="9525">
                <a:noFill/>
                <a:miter lim="800000"/>
                <a:headEnd/>
                <a:tailEnd/>
              </a:ln>
            </p:spPr>
          </p:pic>
          <p:pic>
            <p:nvPicPr>
              <p:cNvPr id="4" name="3 Imagen" descr="Nueva imagen.png"/>
              <p:cNvPicPr>
                <a:picLocks noChangeAspect="1"/>
              </p:cNvPicPr>
              <p:nvPr/>
            </p:nvPicPr>
            <p:blipFill>
              <a:blip r:embed="rId3"/>
              <a:stretch>
                <a:fillRect/>
              </a:stretch>
            </p:blipFill>
            <p:spPr>
              <a:xfrm>
                <a:off x="7572396" y="71414"/>
                <a:ext cx="798165" cy="357190"/>
              </a:xfrm>
              <a:prstGeom prst="rect">
                <a:avLst/>
              </a:prstGeom>
            </p:spPr>
          </p:pic>
          <p:pic>
            <p:nvPicPr>
              <p:cNvPr id="5" name="4 Imagen" descr="logotec.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072330" y="71414"/>
                <a:ext cx="428628" cy="441487"/>
              </a:xfrm>
              <a:prstGeom prst="rect">
                <a:avLst/>
              </a:prstGeom>
            </p:spPr>
          </p:pic>
          <p:pic>
            <p:nvPicPr>
              <p:cNvPr id="6" name="5 Imagen"/>
              <p:cNvPicPr/>
              <p:nvPr/>
            </p:nvPicPr>
            <p:blipFill>
              <a:blip r:embed="rId5" cstate="print"/>
              <a:srcRect l="85156" t="40664"/>
              <a:stretch>
                <a:fillRect/>
              </a:stretch>
            </p:blipFill>
            <p:spPr bwMode="auto">
              <a:xfrm>
                <a:off x="8501090" y="0"/>
                <a:ext cx="642942" cy="857232"/>
              </a:xfrm>
              <a:prstGeom prst="rect">
                <a:avLst/>
              </a:prstGeom>
              <a:noFill/>
              <a:ln w="9525">
                <a:noFill/>
                <a:miter lim="800000"/>
                <a:headEnd/>
                <a:tailEnd/>
              </a:ln>
            </p:spPr>
          </p:pic>
          <p:sp>
            <p:nvSpPr>
              <p:cNvPr id="12" name="11 Rectángulo"/>
              <p:cNvSpPr/>
              <p:nvPr/>
            </p:nvSpPr>
            <p:spPr>
              <a:xfrm>
                <a:off x="0" y="6500834"/>
                <a:ext cx="9144000" cy="35716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CuadroTexto"/>
            <p:cNvSpPr txBox="1"/>
            <p:nvPr/>
          </p:nvSpPr>
          <p:spPr>
            <a:xfrm>
              <a:off x="-32" y="6541778"/>
              <a:ext cx="2571768" cy="276999"/>
            </a:xfrm>
            <a:prstGeom prst="rect">
              <a:avLst/>
            </a:prstGeom>
            <a:noFill/>
          </p:spPr>
          <p:txBody>
            <a:bodyPr wrap="square" rtlCol="0">
              <a:spAutoFit/>
            </a:bodyPr>
            <a:lstStyle/>
            <a:p>
              <a:r>
                <a:rPr lang="es-MX" sz="1200" b="1" dirty="0" smtClean="0">
                  <a:solidFill>
                    <a:schemeClr val="bg1"/>
                  </a:solidFill>
                  <a:latin typeface="EurekaSans-Light" pitchFamily="34" charset="0"/>
                </a:rPr>
                <a:t>Informe de Rendición de Cuentas 2009</a:t>
              </a:r>
              <a:endParaRPr lang="es-MX" sz="1200" b="1" dirty="0">
                <a:solidFill>
                  <a:schemeClr val="bg1"/>
                </a:solidFill>
                <a:latin typeface="EurekaSans-Light" pitchFamily="34" charset="0"/>
              </a:endParaRPr>
            </a:p>
          </p:txBody>
        </p:sp>
      </p:grpSp>
      <p:sp>
        <p:nvSpPr>
          <p:cNvPr id="15" name="14 CuadroTexto"/>
          <p:cNvSpPr txBox="1"/>
          <p:nvPr/>
        </p:nvSpPr>
        <p:spPr>
          <a:xfrm>
            <a:off x="142844" y="1287836"/>
            <a:ext cx="8858312" cy="2862322"/>
          </a:xfrm>
          <a:prstGeom prst="rect">
            <a:avLst/>
          </a:prstGeom>
          <a:noFill/>
        </p:spPr>
        <p:txBody>
          <a:bodyPr wrap="square" rtlCol="0">
            <a:spAutoFit/>
          </a:bodyPr>
          <a:lstStyle/>
          <a:p>
            <a:pPr lvl="0" algn="just"/>
            <a:r>
              <a:rPr lang="es-ES" sz="1200" dirty="0" smtClean="0">
                <a:latin typeface="EurekaSans-Light" pitchFamily="34" charset="0"/>
              </a:rPr>
              <a:t>Vincular el desarrollo de la investigación tecnológica con las demandas y necesidades del sector productivo, que ello fomente la creación de cuerpos académicos y que permita también, lograr la incorporación de un mayor número de investigadores en el SNI.</a:t>
            </a:r>
          </a:p>
          <a:p>
            <a:pPr lvl="0" algn="just"/>
            <a:endParaRPr lang="es-ES" sz="1200" dirty="0" smtClean="0">
              <a:latin typeface="EurekaSans-Light" pitchFamily="34" charset="0"/>
            </a:endParaRPr>
          </a:p>
          <a:p>
            <a:pPr lvl="0" algn="just"/>
            <a:r>
              <a:rPr lang="es-ES" sz="1200" dirty="0" smtClean="0">
                <a:latin typeface="EurekaSans-Light" pitchFamily="34" charset="0"/>
              </a:rPr>
              <a:t>Fortalecer la identidad institucional del personal y alumnos.</a:t>
            </a:r>
          </a:p>
          <a:p>
            <a:pPr lvl="0" algn="just"/>
            <a:endParaRPr lang="es-ES" sz="1200" dirty="0" smtClean="0">
              <a:latin typeface="EurekaSans-Light" pitchFamily="34" charset="0"/>
            </a:endParaRPr>
          </a:p>
          <a:p>
            <a:pPr lvl="0" algn="just"/>
            <a:r>
              <a:rPr lang="es-ES" sz="1200" dirty="0" smtClean="0">
                <a:latin typeface="EurekaSans-Light" pitchFamily="34" charset="0"/>
              </a:rPr>
              <a:t>Crear las estrategias necesarias para que los servicios en ventanilla respondan a la expectativa del usuario.</a:t>
            </a:r>
            <a:endParaRPr lang="es-MX" sz="1200" dirty="0" smtClean="0">
              <a:latin typeface="EurekaSans-Light" pitchFamily="34" charset="0"/>
            </a:endParaRPr>
          </a:p>
          <a:p>
            <a:pPr algn="just"/>
            <a:r>
              <a:rPr lang="es-ES" sz="1200" dirty="0" smtClean="0">
                <a:latin typeface="EurekaSans-Light" pitchFamily="34" charset="0"/>
              </a:rPr>
              <a:t> </a:t>
            </a:r>
            <a:endParaRPr lang="es-MX" sz="1200" dirty="0" smtClean="0">
              <a:latin typeface="EurekaSans-Light" pitchFamily="34" charset="0"/>
            </a:endParaRPr>
          </a:p>
          <a:p>
            <a:pPr algn="just"/>
            <a:r>
              <a:rPr lang="es-ES" sz="1200" b="1" dirty="0" smtClean="0">
                <a:latin typeface="EurekaSans-Light" pitchFamily="34" charset="0"/>
              </a:rPr>
              <a:t>Fortalecer la Gestión Institucional</a:t>
            </a:r>
            <a:endParaRPr lang="es-MX" sz="1200" dirty="0" smtClean="0">
              <a:latin typeface="EurekaSans-Light" pitchFamily="34" charset="0"/>
            </a:endParaRPr>
          </a:p>
          <a:p>
            <a:pPr algn="just"/>
            <a:r>
              <a:rPr lang="es-MX" sz="1200" dirty="0" smtClean="0">
                <a:latin typeface="EurekaSans-Light" pitchFamily="34" charset="0"/>
              </a:rPr>
              <a:t> </a:t>
            </a:r>
          </a:p>
          <a:p>
            <a:pPr lvl="0" algn="just"/>
            <a:r>
              <a:rPr lang="es-MX" sz="1200" dirty="0" smtClean="0">
                <a:latin typeface="EurekaSans-Light" pitchFamily="34" charset="0"/>
              </a:rPr>
              <a:t>Lograr que el Instituto Tecnológico de </a:t>
            </a:r>
            <a:r>
              <a:rPr lang="es-MX" sz="1200" dirty="0" err="1" smtClean="0">
                <a:latin typeface="EurekaSans-Light" pitchFamily="34" charset="0"/>
              </a:rPr>
              <a:t>Tuxtepec</a:t>
            </a:r>
            <a:r>
              <a:rPr lang="es-MX" sz="1200" dirty="0" smtClean="0">
                <a:latin typeface="EurekaSans-Light" pitchFamily="34" charset="0"/>
              </a:rPr>
              <a:t> participe en las convocatorias del Programa de Fortalecimiento Institucional (PIFI).</a:t>
            </a:r>
          </a:p>
          <a:p>
            <a:pPr algn="just"/>
            <a:r>
              <a:rPr lang="es-MX" sz="1200" dirty="0" smtClean="0">
                <a:latin typeface="EurekaSans-Light" pitchFamily="34" charset="0"/>
              </a:rPr>
              <a:t> </a:t>
            </a:r>
          </a:p>
          <a:p>
            <a:pPr lvl="0" algn="just"/>
            <a:r>
              <a:rPr lang="es-MX" sz="1200" dirty="0" smtClean="0">
                <a:latin typeface="EurekaSans-Light" pitchFamily="34" charset="0"/>
              </a:rPr>
              <a:t>Llevar a cabo los Informes de Rendición de Cuentas con veracidad y oportunidad, de acuerdo a la estructura y calendario establecidos por la DGEST.</a:t>
            </a:r>
          </a:p>
          <a:p>
            <a:pPr algn="just"/>
            <a:r>
              <a:rPr lang="es-MX" sz="1200" dirty="0" smtClean="0">
                <a:latin typeface="EurekaSans-Light" pitchFamily="34" charset="0"/>
              </a:rPr>
              <a:t> </a:t>
            </a:r>
          </a:p>
          <a:p>
            <a:pPr lvl="0" algn="just"/>
            <a:r>
              <a:rPr lang="es-MX" sz="1200" dirty="0" smtClean="0">
                <a:latin typeface="EurekaSans-Light" pitchFamily="34" charset="0"/>
              </a:rPr>
              <a:t>Elaborar un programa integral de capacitación para el personal Directivo, Funcionarios Docentes y Personal de Apoyo a la educación que considere las actividades propias de las distintas áreas de la Institución, con la finalidad de no interferir con la realización de las mismas y a la vez, incrementar la participación en los cursos.</a:t>
            </a:r>
          </a:p>
        </p:txBody>
      </p:sp>
      <p:pic>
        <p:nvPicPr>
          <p:cNvPr id="16" name="15 Imagen" descr="FOTO 09.jpg"/>
          <p:cNvPicPr>
            <a:picLocks noChangeAspect="1"/>
          </p:cNvPicPr>
          <p:nvPr/>
        </p:nvPicPr>
        <p:blipFill>
          <a:blip r:embed="rId6"/>
          <a:stretch>
            <a:fillRect/>
          </a:stretch>
        </p:blipFill>
        <p:spPr>
          <a:xfrm>
            <a:off x="5519170" y="4143380"/>
            <a:ext cx="3410548" cy="255711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inta perforada"/>
          <p:cNvSpPr/>
          <p:nvPr/>
        </p:nvSpPr>
        <p:spPr>
          <a:xfrm>
            <a:off x="6357950" y="571480"/>
            <a:ext cx="2786082" cy="6286520"/>
          </a:xfrm>
          <a:prstGeom prst="flowChartPunchedTap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12 Grupo"/>
          <p:cNvGrpSpPr/>
          <p:nvPr/>
        </p:nvGrpSpPr>
        <p:grpSpPr>
          <a:xfrm>
            <a:off x="-32" y="0"/>
            <a:ext cx="9144064" cy="6858000"/>
            <a:chOff x="-32" y="0"/>
            <a:chExt cx="9144064" cy="6858000"/>
          </a:xfrm>
        </p:grpSpPr>
        <p:grpSp>
          <p:nvGrpSpPr>
            <p:cNvPr id="3" name="15 Grupo"/>
            <p:cNvGrpSpPr/>
            <p:nvPr/>
          </p:nvGrpSpPr>
          <p:grpSpPr>
            <a:xfrm>
              <a:off x="0" y="0"/>
              <a:ext cx="9144032" cy="6858000"/>
              <a:chOff x="0" y="0"/>
              <a:chExt cx="9144032" cy="6858000"/>
            </a:xfrm>
          </p:grpSpPr>
          <p:sp>
            <p:nvSpPr>
              <p:cNvPr id="10" name="9 Rectángulo"/>
              <p:cNvSpPr/>
              <p:nvPr/>
            </p:nvSpPr>
            <p:spPr>
              <a:xfrm>
                <a:off x="0" y="1000108"/>
                <a:ext cx="571472" cy="5857892"/>
              </a:xfrm>
              <a:prstGeom prst="rect">
                <a:avLst/>
              </a:prstGeom>
              <a:solidFill>
                <a:srgbClr val="FFF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traso"/>
              <p:cNvSpPr/>
              <p:nvPr/>
            </p:nvSpPr>
            <p:spPr>
              <a:xfrm rot="10800000">
                <a:off x="142843" y="1000108"/>
                <a:ext cx="571504" cy="5643602"/>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p:cNvSpPr/>
              <p:nvPr/>
            </p:nvSpPr>
            <p:spPr>
              <a:xfrm>
                <a:off x="0" y="0"/>
                <a:ext cx="8786842" cy="7143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Picture 4" descr="POLITICA DE CALIDAD"/>
              <p:cNvPicPr>
                <a:picLocks noChangeAspect="1" noChangeArrowheads="1"/>
              </p:cNvPicPr>
              <p:nvPr/>
            </p:nvPicPr>
            <p:blipFill>
              <a:blip r:embed="rId2"/>
              <a:srcRect l="1539" t="16547" b="72656"/>
              <a:stretch>
                <a:fillRect/>
              </a:stretch>
            </p:blipFill>
            <p:spPr bwMode="auto">
              <a:xfrm>
                <a:off x="0" y="571480"/>
                <a:ext cx="9144000" cy="500066"/>
              </a:xfrm>
              <a:prstGeom prst="rect">
                <a:avLst/>
              </a:prstGeom>
              <a:noFill/>
              <a:ln w="9525">
                <a:noFill/>
                <a:miter lim="800000"/>
                <a:headEnd/>
                <a:tailEnd/>
              </a:ln>
            </p:spPr>
          </p:pic>
          <p:pic>
            <p:nvPicPr>
              <p:cNvPr id="4" name="3 Imagen" descr="Nueva imagen.png"/>
              <p:cNvPicPr>
                <a:picLocks noChangeAspect="1"/>
              </p:cNvPicPr>
              <p:nvPr/>
            </p:nvPicPr>
            <p:blipFill>
              <a:blip r:embed="rId3"/>
              <a:stretch>
                <a:fillRect/>
              </a:stretch>
            </p:blipFill>
            <p:spPr>
              <a:xfrm>
                <a:off x="7572396" y="71414"/>
                <a:ext cx="798165" cy="357190"/>
              </a:xfrm>
              <a:prstGeom prst="rect">
                <a:avLst/>
              </a:prstGeom>
            </p:spPr>
          </p:pic>
          <p:pic>
            <p:nvPicPr>
              <p:cNvPr id="5" name="4 Imagen" descr="logotec.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072330" y="71414"/>
                <a:ext cx="428628" cy="441487"/>
              </a:xfrm>
              <a:prstGeom prst="rect">
                <a:avLst/>
              </a:prstGeom>
            </p:spPr>
          </p:pic>
          <p:pic>
            <p:nvPicPr>
              <p:cNvPr id="6" name="5 Imagen"/>
              <p:cNvPicPr/>
              <p:nvPr/>
            </p:nvPicPr>
            <p:blipFill>
              <a:blip r:embed="rId5" cstate="print"/>
              <a:srcRect l="85156" t="40664"/>
              <a:stretch>
                <a:fillRect/>
              </a:stretch>
            </p:blipFill>
            <p:spPr bwMode="auto">
              <a:xfrm>
                <a:off x="8501090" y="0"/>
                <a:ext cx="642942" cy="857232"/>
              </a:xfrm>
              <a:prstGeom prst="rect">
                <a:avLst/>
              </a:prstGeom>
              <a:noFill/>
              <a:ln w="9525">
                <a:noFill/>
                <a:miter lim="800000"/>
                <a:headEnd/>
                <a:tailEnd/>
              </a:ln>
            </p:spPr>
          </p:pic>
          <p:sp>
            <p:nvSpPr>
              <p:cNvPr id="12" name="11 Rectángulo"/>
              <p:cNvSpPr/>
              <p:nvPr/>
            </p:nvSpPr>
            <p:spPr>
              <a:xfrm>
                <a:off x="0" y="6500834"/>
                <a:ext cx="9144000" cy="35716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CuadroTexto"/>
            <p:cNvSpPr txBox="1"/>
            <p:nvPr/>
          </p:nvSpPr>
          <p:spPr>
            <a:xfrm>
              <a:off x="-32" y="6541778"/>
              <a:ext cx="2571768" cy="276999"/>
            </a:xfrm>
            <a:prstGeom prst="rect">
              <a:avLst/>
            </a:prstGeom>
            <a:noFill/>
          </p:spPr>
          <p:txBody>
            <a:bodyPr wrap="square" rtlCol="0">
              <a:spAutoFit/>
            </a:bodyPr>
            <a:lstStyle/>
            <a:p>
              <a:r>
                <a:rPr lang="es-MX" sz="1200" b="1" dirty="0" smtClean="0">
                  <a:solidFill>
                    <a:schemeClr val="bg1"/>
                  </a:solidFill>
                  <a:latin typeface="EurekaSans-Light" pitchFamily="34" charset="0"/>
                </a:rPr>
                <a:t>Informe de Rendición de Cuentas 2009</a:t>
              </a:r>
              <a:endParaRPr lang="es-MX" sz="1200" b="1" dirty="0">
                <a:solidFill>
                  <a:schemeClr val="bg1"/>
                </a:solidFill>
                <a:latin typeface="EurekaSans-Light" pitchFamily="34" charset="0"/>
              </a:endParaRPr>
            </a:p>
          </p:txBody>
        </p:sp>
      </p:grpSp>
      <p:sp>
        <p:nvSpPr>
          <p:cNvPr id="14" name="13 CuadroTexto"/>
          <p:cNvSpPr txBox="1"/>
          <p:nvPr/>
        </p:nvSpPr>
        <p:spPr>
          <a:xfrm>
            <a:off x="71406" y="1071546"/>
            <a:ext cx="3000396" cy="307777"/>
          </a:xfrm>
          <a:prstGeom prst="rect">
            <a:avLst/>
          </a:prstGeom>
          <a:noFill/>
        </p:spPr>
        <p:txBody>
          <a:bodyPr wrap="square" rtlCol="0">
            <a:spAutoFit/>
          </a:bodyPr>
          <a:lstStyle/>
          <a:p>
            <a:r>
              <a:rPr lang="es-MX" sz="1400" b="1" dirty="0" smtClean="0">
                <a:latin typeface="EurekaSans-Light" pitchFamily="34" charset="0"/>
              </a:rPr>
              <a:t>Conclusiones</a:t>
            </a:r>
            <a:endParaRPr lang="es-MX" sz="1400" b="1" dirty="0">
              <a:latin typeface="EurekaSans-Light" pitchFamily="34" charset="0"/>
            </a:endParaRPr>
          </a:p>
        </p:txBody>
      </p:sp>
      <p:sp>
        <p:nvSpPr>
          <p:cNvPr id="15" name="14 CuadroTexto"/>
          <p:cNvSpPr txBox="1"/>
          <p:nvPr/>
        </p:nvSpPr>
        <p:spPr>
          <a:xfrm>
            <a:off x="214282" y="1440595"/>
            <a:ext cx="8715436" cy="3231654"/>
          </a:xfrm>
          <a:prstGeom prst="rect">
            <a:avLst/>
          </a:prstGeom>
          <a:noFill/>
        </p:spPr>
        <p:txBody>
          <a:bodyPr wrap="square" rtlCol="0">
            <a:spAutoFit/>
          </a:bodyPr>
          <a:lstStyle/>
          <a:p>
            <a:pPr algn="just"/>
            <a:r>
              <a:rPr lang="es-MX" sz="1200" dirty="0" smtClean="0">
                <a:latin typeface="EurekaSans-Light" pitchFamily="34" charset="0"/>
                <a:cs typeface="Arial" pitchFamily="34" charset="0"/>
              </a:rPr>
              <a:t>Se puede afirmar con satisfacción que quienes forman esta Comunidad Tecnológica, lograron una integración que hizo posible el trabajo -en jornadas a veces verdaderamente arduas-, todos fueron generadores y testigos de las transformaciones que se dieron en el contexto social y educativo del Tecnológico durante el 2009.</a:t>
            </a:r>
          </a:p>
          <a:p>
            <a:pPr algn="just"/>
            <a:endParaRPr lang="es-MX" sz="1200" dirty="0" smtClean="0">
              <a:latin typeface="EurekaSans-Light" pitchFamily="34" charset="0"/>
              <a:cs typeface="Arial" pitchFamily="34" charset="0"/>
            </a:endParaRPr>
          </a:p>
          <a:p>
            <a:pPr algn="just"/>
            <a:r>
              <a:rPr lang="es-MX" sz="1200" dirty="0" smtClean="0">
                <a:latin typeface="EurekaSans-Light" pitchFamily="34" charset="0"/>
                <a:cs typeface="Arial" pitchFamily="34" charset="0"/>
              </a:rPr>
              <a:t>Los resultados presentados en este informe, nos permiten reorientar nuestras acciones hacia la consecución de las metas del programa de trabajo anual 2010 y por ende al PIID 2007-2012, se está consciente de la necesidad de redoblar esfuerzos para cumplir con satisfacción este nuevo período. En el transcurso del presente informe se pueden apreciar los avances reales y también lo que falta por lograr, que se convierten en un área de oportunidad y que debemos vislumbrar como parte de los retos del ejercicio siguiente.</a:t>
            </a:r>
          </a:p>
          <a:p>
            <a:pPr algn="just"/>
            <a:endParaRPr lang="es-MX" sz="1200" dirty="0" smtClean="0">
              <a:latin typeface="EurekaSans-Light" pitchFamily="34" charset="0"/>
              <a:cs typeface="Arial" pitchFamily="34" charset="0"/>
            </a:endParaRPr>
          </a:p>
          <a:p>
            <a:pPr algn="just"/>
            <a:r>
              <a:rPr lang="es-MX" sz="1200" dirty="0" smtClean="0">
                <a:latin typeface="EurekaSans-Light" pitchFamily="34" charset="0"/>
                <a:cs typeface="Arial" pitchFamily="34" charset="0"/>
              </a:rPr>
              <a:t>Todo esto no seria posible realizarlo sin un ambiente armónico de trabajo institucional, lo que nos compromete a promover el Bien Ser y el Bien Estar, entendiendo por Bien Ser, el desarrollo personal y por Bien Estar la generación de espacios adecuados y decorosos para el mejor desempeño de las actividades institucionales.</a:t>
            </a:r>
          </a:p>
          <a:p>
            <a:pPr algn="just"/>
            <a:endParaRPr lang="es-MX" sz="1200" dirty="0" smtClean="0">
              <a:latin typeface="EurekaSans-Light" pitchFamily="34" charset="0"/>
              <a:cs typeface="Arial" pitchFamily="34" charset="0"/>
            </a:endParaRPr>
          </a:p>
          <a:p>
            <a:pPr algn="just"/>
            <a:r>
              <a:rPr lang="es-MX" sz="1200" dirty="0" smtClean="0">
                <a:latin typeface="EurekaSans-Light" pitchFamily="34" charset="0"/>
                <a:cs typeface="Arial" pitchFamily="34" charset="0"/>
              </a:rPr>
              <a:t>El más amplio agradecimiento para las autoridades Educativas: Federales, Estatales y Municipales, de manera particular al Dr. Carlos Alfonso García Ibarra, Director General del Sistema de Educación Superior Tecnológica, por el apoyo que ha brindado en todo momento a esta Institución, que se traduce en recursos y equipamiento tan necesarios para la mejora de nuestro proceso educativo.</a:t>
            </a:r>
          </a:p>
          <a:p>
            <a:pPr algn="just"/>
            <a:endParaRPr lang="es-MX" sz="1200" dirty="0" smtClean="0">
              <a:latin typeface="EurekaSans-Light" pitchFamily="34" charset="0"/>
              <a:cs typeface="Arial" pitchFamily="34" charset="0"/>
            </a:endParaRPr>
          </a:p>
          <a:p>
            <a:pPr algn="just"/>
            <a:endParaRPr lang="es-MX" sz="1200" dirty="0">
              <a:latin typeface="EurekaSans-Light" pitchFamily="34" charset="0"/>
              <a:cs typeface="Arial" pitchFamily="34" charset="0"/>
            </a:endParaRPr>
          </a:p>
        </p:txBody>
      </p:sp>
      <p:pic>
        <p:nvPicPr>
          <p:cNvPr id="16" name="15 Imagen" descr="FOTO 04.jpg"/>
          <p:cNvPicPr>
            <a:picLocks noChangeAspect="1"/>
          </p:cNvPicPr>
          <p:nvPr/>
        </p:nvPicPr>
        <p:blipFill>
          <a:blip r:embed="rId6"/>
          <a:stretch>
            <a:fillRect/>
          </a:stretch>
        </p:blipFill>
        <p:spPr>
          <a:xfrm>
            <a:off x="5072066" y="3907255"/>
            <a:ext cx="3481031" cy="2734454"/>
          </a:xfrm>
          <a:prstGeom prst="rect">
            <a:avLst/>
          </a:prstGeom>
          <a:effectLst>
            <a:softEdge rad="6350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inta perforada"/>
          <p:cNvSpPr/>
          <p:nvPr/>
        </p:nvSpPr>
        <p:spPr>
          <a:xfrm>
            <a:off x="3143240" y="571480"/>
            <a:ext cx="2786082" cy="6286520"/>
          </a:xfrm>
          <a:prstGeom prst="flowChartPunchedTap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12 Grupo"/>
          <p:cNvGrpSpPr/>
          <p:nvPr/>
        </p:nvGrpSpPr>
        <p:grpSpPr>
          <a:xfrm>
            <a:off x="-32" y="0"/>
            <a:ext cx="9144064" cy="6858000"/>
            <a:chOff x="-32" y="0"/>
            <a:chExt cx="9144064" cy="6858000"/>
          </a:xfrm>
        </p:grpSpPr>
        <p:grpSp>
          <p:nvGrpSpPr>
            <p:cNvPr id="3" name="15 Grupo"/>
            <p:cNvGrpSpPr/>
            <p:nvPr/>
          </p:nvGrpSpPr>
          <p:grpSpPr>
            <a:xfrm>
              <a:off x="0" y="0"/>
              <a:ext cx="9144032" cy="6858000"/>
              <a:chOff x="0" y="0"/>
              <a:chExt cx="9144032" cy="6858000"/>
            </a:xfrm>
          </p:grpSpPr>
          <p:sp>
            <p:nvSpPr>
              <p:cNvPr id="10" name="9 Rectángulo"/>
              <p:cNvSpPr/>
              <p:nvPr/>
            </p:nvSpPr>
            <p:spPr>
              <a:xfrm>
                <a:off x="0" y="1000108"/>
                <a:ext cx="571472" cy="5857892"/>
              </a:xfrm>
              <a:prstGeom prst="rect">
                <a:avLst/>
              </a:prstGeom>
              <a:solidFill>
                <a:srgbClr val="FFF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traso"/>
              <p:cNvSpPr/>
              <p:nvPr/>
            </p:nvSpPr>
            <p:spPr>
              <a:xfrm rot="10800000">
                <a:off x="142843" y="1000108"/>
                <a:ext cx="571504" cy="5643602"/>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p:cNvSpPr/>
              <p:nvPr/>
            </p:nvSpPr>
            <p:spPr>
              <a:xfrm>
                <a:off x="0" y="0"/>
                <a:ext cx="8786842" cy="7143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Picture 4" descr="POLITICA DE CALIDAD"/>
              <p:cNvPicPr>
                <a:picLocks noChangeAspect="1" noChangeArrowheads="1"/>
              </p:cNvPicPr>
              <p:nvPr/>
            </p:nvPicPr>
            <p:blipFill>
              <a:blip r:embed="rId2"/>
              <a:srcRect l="1539" t="16547" b="72656"/>
              <a:stretch>
                <a:fillRect/>
              </a:stretch>
            </p:blipFill>
            <p:spPr bwMode="auto">
              <a:xfrm>
                <a:off x="0" y="571480"/>
                <a:ext cx="9144000" cy="500066"/>
              </a:xfrm>
              <a:prstGeom prst="rect">
                <a:avLst/>
              </a:prstGeom>
              <a:noFill/>
              <a:ln w="9525">
                <a:noFill/>
                <a:miter lim="800000"/>
                <a:headEnd/>
                <a:tailEnd/>
              </a:ln>
            </p:spPr>
          </p:pic>
          <p:pic>
            <p:nvPicPr>
              <p:cNvPr id="4" name="3 Imagen" descr="Nueva imagen.png"/>
              <p:cNvPicPr>
                <a:picLocks noChangeAspect="1"/>
              </p:cNvPicPr>
              <p:nvPr/>
            </p:nvPicPr>
            <p:blipFill>
              <a:blip r:embed="rId3"/>
              <a:stretch>
                <a:fillRect/>
              </a:stretch>
            </p:blipFill>
            <p:spPr>
              <a:xfrm>
                <a:off x="7572396" y="71414"/>
                <a:ext cx="798165" cy="357190"/>
              </a:xfrm>
              <a:prstGeom prst="rect">
                <a:avLst/>
              </a:prstGeom>
            </p:spPr>
          </p:pic>
          <p:pic>
            <p:nvPicPr>
              <p:cNvPr id="5" name="4 Imagen" descr="logotec.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072330" y="71414"/>
                <a:ext cx="428628" cy="441487"/>
              </a:xfrm>
              <a:prstGeom prst="rect">
                <a:avLst/>
              </a:prstGeom>
            </p:spPr>
          </p:pic>
          <p:pic>
            <p:nvPicPr>
              <p:cNvPr id="6" name="5 Imagen"/>
              <p:cNvPicPr/>
              <p:nvPr/>
            </p:nvPicPr>
            <p:blipFill>
              <a:blip r:embed="rId5" cstate="print"/>
              <a:srcRect l="85156" t="40664"/>
              <a:stretch>
                <a:fillRect/>
              </a:stretch>
            </p:blipFill>
            <p:spPr bwMode="auto">
              <a:xfrm>
                <a:off x="8501090" y="0"/>
                <a:ext cx="642942" cy="857232"/>
              </a:xfrm>
              <a:prstGeom prst="rect">
                <a:avLst/>
              </a:prstGeom>
              <a:noFill/>
              <a:ln w="9525">
                <a:noFill/>
                <a:miter lim="800000"/>
                <a:headEnd/>
                <a:tailEnd/>
              </a:ln>
            </p:spPr>
          </p:pic>
          <p:sp>
            <p:nvSpPr>
              <p:cNvPr id="12" name="11 Rectángulo"/>
              <p:cNvSpPr/>
              <p:nvPr/>
            </p:nvSpPr>
            <p:spPr>
              <a:xfrm>
                <a:off x="0" y="6500834"/>
                <a:ext cx="9144000" cy="35716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CuadroTexto"/>
            <p:cNvSpPr txBox="1"/>
            <p:nvPr/>
          </p:nvSpPr>
          <p:spPr>
            <a:xfrm>
              <a:off x="-32" y="6541778"/>
              <a:ext cx="2571768" cy="276999"/>
            </a:xfrm>
            <a:prstGeom prst="rect">
              <a:avLst/>
            </a:prstGeom>
            <a:noFill/>
          </p:spPr>
          <p:txBody>
            <a:bodyPr wrap="square" rtlCol="0">
              <a:spAutoFit/>
            </a:bodyPr>
            <a:lstStyle/>
            <a:p>
              <a:r>
                <a:rPr lang="es-MX" sz="1200" b="1" dirty="0" smtClean="0">
                  <a:solidFill>
                    <a:schemeClr val="bg1"/>
                  </a:solidFill>
                  <a:latin typeface="EurekaSans-Light" pitchFamily="34" charset="0"/>
                </a:rPr>
                <a:t>Informe de Rendición de Cuentas 2009</a:t>
              </a:r>
              <a:endParaRPr lang="es-MX" sz="1200" b="1" dirty="0">
                <a:solidFill>
                  <a:schemeClr val="bg1"/>
                </a:solidFill>
                <a:latin typeface="EurekaSans-Light" pitchFamily="34" charset="0"/>
              </a:endParaRPr>
            </a:p>
          </p:txBody>
        </p:sp>
      </p:grpSp>
      <p:sp>
        <p:nvSpPr>
          <p:cNvPr id="15" name="14 CuadroTexto"/>
          <p:cNvSpPr txBox="1"/>
          <p:nvPr/>
        </p:nvSpPr>
        <p:spPr>
          <a:xfrm>
            <a:off x="142844" y="1287836"/>
            <a:ext cx="2786082" cy="5447645"/>
          </a:xfrm>
          <a:prstGeom prst="rect">
            <a:avLst/>
          </a:prstGeom>
          <a:noFill/>
        </p:spPr>
        <p:txBody>
          <a:bodyPr wrap="square" rtlCol="0">
            <a:spAutoFit/>
          </a:bodyPr>
          <a:lstStyle/>
          <a:p>
            <a:r>
              <a:rPr lang="es-MX" sz="1200" b="1" dirty="0" smtClean="0">
                <a:latin typeface="EurekaSans-Light" pitchFamily="34" charset="0"/>
              </a:rPr>
              <a:t>PERSONAL DIRECTIVO</a:t>
            </a:r>
          </a:p>
          <a:p>
            <a:r>
              <a:rPr lang="es-MX" sz="1200" dirty="0" smtClean="0">
                <a:latin typeface="EurekaSans-Light" pitchFamily="34" charset="0"/>
              </a:rPr>
              <a:t> </a:t>
            </a:r>
          </a:p>
          <a:p>
            <a:r>
              <a:rPr lang="es-MX" sz="1200" b="1" dirty="0" smtClean="0">
                <a:latin typeface="EurekaSans-Light" pitchFamily="34" charset="0"/>
              </a:rPr>
              <a:t>M.C. Miguel Ángel Urrutia Salinas</a:t>
            </a:r>
            <a:endParaRPr lang="es-MX" sz="1200" dirty="0" smtClean="0">
              <a:latin typeface="EurekaSans-Light" pitchFamily="34" charset="0"/>
            </a:endParaRPr>
          </a:p>
          <a:p>
            <a:r>
              <a:rPr lang="es-MX" sz="1200" dirty="0" smtClean="0">
                <a:latin typeface="EurekaSans-Light" pitchFamily="34" charset="0"/>
              </a:rPr>
              <a:t>Director</a:t>
            </a:r>
          </a:p>
          <a:p>
            <a:r>
              <a:rPr lang="es-MX" sz="1200" dirty="0" smtClean="0">
                <a:latin typeface="EurekaSans-Light" pitchFamily="34" charset="0"/>
              </a:rPr>
              <a:t> </a:t>
            </a:r>
          </a:p>
          <a:p>
            <a:r>
              <a:rPr lang="es-MX" sz="1200" b="1" dirty="0" smtClean="0">
                <a:latin typeface="EurekaSans-Light" pitchFamily="34" charset="0"/>
              </a:rPr>
              <a:t>M.A. Norma Aída Rodríguez Sánchez </a:t>
            </a:r>
            <a:endParaRPr lang="es-MX" sz="1200" dirty="0" smtClean="0">
              <a:latin typeface="EurekaSans-Light" pitchFamily="34" charset="0"/>
            </a:endParaRPr>
          </a:p>
          <a:p>
            <a:r>
              <a:rPr lang="es-MX" sz="1200" dirty="0" smtClean="0">
                <a:latin typeface="EurekaSans-Light" pitchFamily="34" charset="0"/>
              </a:rPr>
              <a:t>Subdirección de Planeación y Vinculación</a:t>
            </a:r>
          </a:p>
          <a:p>
            <a:r>
              <a:rPr lang="es-MX" sz="1200" dirty="0" smtClean="0">
                <a:latin typeface="EurekaSans-Light" pitchFamily="34" charset="0"/>
              </a:rPr>
              <a:t> </a:t>
            </a:r>
          </a:p>
          <a:p>
            <a:r>
              <a:rPr lang="es-MX" sz="1200" b="1" dirty="0" smtClean="0">
                <a:latin typeface="EurekaSans-Light" pitchFamily="34" charset="0"/>
              </a:rPr>
              <a:t>M.I. Jaime Castillo </a:t>
            </a:r>
            <a:r>
              <a:rPr lang="es-MX" sz="1200" b="1" dirty="0" err="1" smtClean="0">
                <a:latin typeface="EurekaSans-Light" pitchFamily="34" charset="0"/>
              </a:rPr>
              <a:t>Ransom</a:t>
            </a:r>
            <a:r>
              <a:rPr lang="es-MX" sz="1200" dirty="0" smtClean="0">
                <a:latin typeface="EurekaSans-Light" pitchFamily="34" charset="0"/>
              </a:rPr>
              <a:t/>
            </a:r>
            <a:br>
              <a:rPr lang="es-MX" sz="1200" dirty="0" smtClean="0">
                <a:latin typeface="EurekaSans-Light" pitchFamily="34" charset="0"/>
              </a:rPr>
            </a:br>
            <a:r>
              <a:rPr lang="es-MX" sz="1200" dirty="0" smtClean="0">
                <a:latin typeface="EurekaSans-Light" pitchFamily="34" charset="0"/>
              </a:rPr>
              <a:t>Subdirección Académica </a:t>
            </a:r>
          </a:p>
          <a:p>
            <a:r>
              <a:rPr lang="es-MX" sz="1200" dirty="0" smtClean="0">
                <a:latin typeface="EurekaSans-Light" pitchFamily="34" charset="0"/>
              </a:rPr>
              <a:t> </a:t>
            </a:r>
          </a:p>
          <a:p>
            <a:r>
              <a:rPr lang="es-MX" sz="1200" b="1" dirty="0" smtClean="0">
                <a:latin typeface="EurekaSans-Light" pitchFamily="34" charset="0"/>
              </a:rPr>
              <a:t>M.E. Arturo Ruíz Ochoa</a:t>
            </a:r>
            <a:r>
              <a:rPr lang="es-MX" sz="1200" dirty="0" smtClean="0">
                <a:latin typeface="EurekaSans-Light" pitchFamily="34" charset="0"/>
              </a:rPr>
              <a:t/>
            </a:r>
            <a:br>
              <a:rPr lang="es-MX" sz="1200" dirty="0" smtClean="0">
                <a:latin typeface="EurekaSans-Light" pitchFamily="34" charset="0"/>
              </a:rPr>
            </a:br>
            <a:r>
              <a:rPr lang="es-MX" sz="1200" dirty="0" smtClean="0">
                <a:latin typeface="EurekaSans-Light" pitchFamily="34" charset="0"/>
              </a:rPr>
              <a:t>Subdirección de Servicios Administrativos </a:t>
            </a:r>
          </a:p>
          <a:p>
            <a:r>
              <a:rPr lang="es-MX" sz="1200" dirty="0" smtClean="0">
                <a:latin typeface="EurekaSans-Light" pitchFamily="34" charset="0"/>
              </a:rPr>
              <a:t> </a:t>
            </a:r>
          </a:p>
          <a:p>
            <a:r>
              <a:rPr lang="es-MX" sz="1200" b="1" dirty="0" smtClean="0">
                <a:latin typeface="EurekaSans-Light" pitchFamily="34" charset="0"/>
              </a:rPr>
              <a:t>Lic. David Tomas </a:t>
            </a:r>
            <a:r>
              <a:rPr lang="es-MX" sz="1200" b="1" dirty="0" err="1" smtClean="0">
                <a:latin typeface="EurekaSans-Light" pitchFamily="34" charset="0"/>
              </a:rPr>
              <a:t>Illana</a:t>
            </a:r>
            <a:r>
              <a:rPr lang="es-MX" sz="1200" b="1" dirty="0" smtClean="0">
                <a:latin typeface="EurekaSans-Light" pitchFamily="34" charset="0"/>
              </a:rPr>
              <a:t>  </a:t>
            </a:r>
            <a:endParaRPr lang="es-MX" sz="1200" dirty="0" smtClean="0">
              <a:latin typeface="EurekaSans-Light" pitchFamily="34" charset="0"/>
            </a:endParaRPr>
          </a:p>
          <a:p>
            <a:r>
              <a:rPr lang="es-MX" sz="1200" dirty="0" smtClean="0">
                <a:latin typeface="EurekaSans-Light" pitchFamily="34" charset="0"/>
              </a:rPr>
              <a:t> Planeación, Programación y </a:t>
            </a:r>
            <a:r>
              <a:rPr lang="es-MX" sz="1200" dirty="0" err="1" smtClean="0">
                <a:latin typeface="EurekaSans-Light" pitchFamily="34" charset="0"/>
              </a:rPr>
              <a:t>Presupuestación</a:t>
            </a:r>
            <a:endParaRPr lang="es-MX" sz="1200" dirty="0" smtClean="0">
              <a:latin typeface="EurekaSans-Light" pitchFamily="34" charset="0"/>
            </a:endParaRPr>
          </a:p>
          <a:p>
            <a:r>
              <a:rPr lang="es-MX" sz="1200" dirty="0" smtClean="0">
                <a:latin typeface="EurekaSans-Light" pitchFamily="34" charset="0"/>
              </a:rPr>
              <a:t> </a:t>
            </a:r>
          </a:p>
          <a:p>
            <a:r>
              <a:rPr lang="es-MX" sz="1200" b="1" dirty="0" smtClean="0">
                <a:latin typeface="EurekaSans-Light" pitchFamily="34" charset="0"/>
              </a:rPr>
              <a:t>M. en P. Rebeca Gloria Tejeda</a:t>
            </a:r>
            <a:br>
              <a:rPr lang="es-MX" sz="1200" b="1" dirty="0" smtClean="0">
                <a:latin typeface="EurekaSans-Light" pitchFamily="34" charset="0"/>
              </a:rPr>
            </a:br>
            <a:r>
              <a:rPr lang="es-MX" sz="1200" dirty="0" smtClean="0">
                <a:latin typeface="EurekaSans-Light" pitchFamily="34" charset="0"/>
              </a:rPr>
              <a:t>Gestión Tecnológica y Vinculación </a:t>
            </a:r>
          </a:p>
          <a:p>
            <a:r>
              <a:rPr lang="es-MX" sz="1200" dirty="0" smtClean="0">
                <a:latin typeface="EurekaSans-Light" pitchFamily="34" charset="0"/>
              </a:rPr>
              <a:t> </a:t>
            </a:r>
          </a:p>
          <a:p>
            <a:r>
              <a:rPr lang="es-MX" sz="1200" b="1" dirty="0" smtClean="0">
                <a:latin typeface="EurekaSans-Light" pitchFamily="34" charset="0"/>
              </a:rPr>
              <a:t>Ing. Luis Flores Muñoz</a:t>
            </a:r>
            <a:r>
              <a:rPr lang="es-MX" sz="1200" dirty="0" smtClean="0">
                <a:latin typeface="EurekaSans-Light" pitchFamily="34" charset="0"/>
              </a:rPr>
              <a:t/>
            </a:r>
            <a:br>
              <a:rPr lang="es-MX" sz="1200" dirty="0" smtClean="0">
                <a:latin typeface="EurekaSans-Light" pitchFamily="34" charset="0"/>
              </a:rPr>
            </a:br>
            <a:r>
              <a:rPr lang="es-MX" sz="1200" dirty="0" smtClean="0">
                <a:latin typeface="EurekaSans-Light" pitchFamily="34" charset="0"/>
              </a:rPr>
              <a:t>Actividades Extraescolares </a:t>
            </a:r>
          </a:p>
          <a:p>
            <a:r>
              <a:rPr lang="es-MX" sz="1200" dirty="0" smtClean="0">
                <a:latin typeface="EurekaSans-Light" pitchFamily="34" charset="0"/>
              </a:rPr>
              <a:t> </a:t>
            </a:r>
          </a:p>
          <a:p>
            <a:r>
              <a:rPr lang="es-MX" sz="1200" b="1" dirty="0" smtClean="0">
                <a:latin typeface="EurekaSans-Light" pitchFamily="34" charset="0"/>
              </a:rPr>
              <a:t>M.C. Mónica Rivera </a:t>
            </a:r>
            <a:r>
              <a:rPr lang="es-MX" sz="1200" b="1" dirty="0" err="1" smtClean="0">
                <a:latin typeface="EurekaSans-Light" pitchFamily="34" charset="0"/>
              </a:rPr>
              <a:t>Rivera</a:t>
            </a:r>
            <a:r>
              <a:rPr lang="es-MX" sz="1200" b="1" dirty="0" smtClean="0">
                <a:latin typeface="EurekaSans-Light" pitchFamily="34" charset="0"/>
              </a:rPr>
              <a:t/>
            </a:r>
            <a:br>
              <a:rPr lang="es-MX" sz="1200" b="1" dirty="0" smtClean="0">
                <a:latin typeface="EurekaSans-Light" pitchFamily="34" charset="0"/>
              </a:rPr>
            </a:br>
            <a:r>
              <a:rPr lang="es-MX" sz="1200" dirty="0" smtClean="0">
                <a:latin typeface="EurekaSans-Light" pitchFamily="34" charset="0"/>
              </a:rPr>
              <a:t>Servicios Escolares</a:t>
            </a:r>
          </a:p>
          <a:p>
            <a:r>
              <a:rPr lang="es-MX" sz="1200" dirty="0" smtClean="0">
                <a:latin typeface="EurekaSans-Light" pitchFamily="34" charset="0"/>
              </a:rPr>
              <a:t> </a:t>
            </a:r>
          </a:p>
          <a:p>
            <a:r>
              <a:rPr lang="es-MX" sz="1200" b="1" dirty="0" smtClean="0">
                <a:latin typeface="EurekaSans-Light" pitchFamily="34" charset="0"/>
              </a:rPr>
              <a:t>Ing. José Manuel Pineda </a:t>
            </a:r>
            <a:r>
              <a:rPr lang="es-MX" sz="1200" b="1" dirty="0" err="1" smtClean="0">
                <a:latin typeface="EurekaSans-Light" pitchFamily="34" charset="0"/>
              </a:rPr>
              <a:t>Pineda</a:t>
            </a:r>
            <a:r>
              <a:rPr lang="es-MX" sz="1200" dirty="0" smtClean="0">
                <a:latin typeface="EurekaSans-Light" pitchFamily="34" charset="0"/>
              </a:rPr>
              <a:t/>
            </a:r>
            <a:br>
              <a:rPr lang="es-MX" sz="1200" dirty="0" smtClean="0">
                <a:latin typeface="EurekaSans-Light" pitchFamily="34" charset="0"/>
              </a:rPr>
            </a:br>
            <a:r>
              <a:rPr lang="es-MX" sz="1200" dirty="0" smtClean="0">
                <a:latin typeface="EurekaSans-Light" pitchFamily="34" charset="0"/>
              </a:rPr>
              <a:t>Centro de Información</a:t>
            </a:r>
          </a:p>
          <a:p>
            <a:endParaRPr lang="es-MX" sz="1200" dirty="0" smtClean="0">
              <a:latin typeface="EurekaSans-Light" pitchFamily="34" charset="0"/>
            </a:endParaRPr>
          </a:p>
        </p:txBody>
      </p:sp>
      <p:sp>
        <p:nvSpPr>
          <p:cNvPr id="16" name="15 Rectángulo"/>
          <p:cNvSpPr/>
          <p:nvPr/>
        </p:nvSpPr>
        <p:spPr>
          <a:xfrm>
            <a:off x="3357570" y="2214554"/>
            <a:ext cx="2428876" cy="4524315"/>
          </a:xfrm>
          <a:prstGeom prst="rect">
            <a:avLst/>
          </a:prstGeom>
        </p:spPr>
        <p:txBody>
          <a:bodyPr wrap="square">
            <a:spAutoFit/>
          </a:bodyPr>
          <a:lstStyle/>
          <a:p>
            <a:r>
              <a:rPr lang="es-MX" sz="1200" b="1" dirty="0" smtClean="0">
                <a:latin typeface="EurekaSans-Light" pitchFamily="34" charset="0"/>
              </a:rPr>
              <a:t>M.C. Yolanda Leticia Trujillo Andrade</a:t>
            </a:r>
            <a:r>
              <a:rPr lang="es-MX" sz="1200" dirty="0" smtClean="0">
                <a:latin typeface="EurekaSans-Light" pitchFamily="34" charset="0"/>
              </a:rPr>
              <a:t/>
            </a:r>
            <a:br>
              <a:rPr lang="es-MX" sz="1200" dirty="0" smtClean="0">
                <a:latin typeface="EurekaSans-Light" pitchFamily="34" charset="0"/>
              </a:rPr>
            </a:br>
            <a:r>
              <a:rPr lang="es-MX" sz="1200" dirty="0" smtClean="0">
                <a:latin typeface="EurekaSans-Light" pitchFamily="34" charset="0"/>
              </a:rPr>
              <a:t>Comunicación y Difusión</a:t>
            </a:r>
          </a:p>
          <a:p>
            <a:r>
              <a:rPr lang="es-MX" sz="1200" dirty="0" smtClean="0">
                <a:latin typeface="EurekaSans-Light" pitchFamily="34" charset="0"/>
              </a:rPr>
              <a:t> </a:t>
            </a:r>
          </a:p>
          <a:p>
            <a:r>
              <a:rPr lang="es-MX" sz="1200" b="1" dirty="0" smtClean="0">
                <a:latin typeface="EurekaSans-Light" pitchFamily="34" charset="0"/>
              </a:rPr>
              <a:t>M.C Genaro Domínguez </a:t>
            </a:r>
            <a:r>
              <a:rPr lang="es-MX" sz="1200" b="1" dirty="0" err="1" smtClean="0">
                <a:latin typeface="EurekaSans-Light" pitchFamily="34" charset="0"/>
              </a:rPr>
              <a:t>Villalba</a:t>
            </a:r>
            <a:endParaRPr lang="es-MX" sz="1200" dirty="0" smtClean="0">
              <a:latin typeface="EurekaSans-Light" pitchFamily="34" charset="0"/>
            </a:endParaRPr>
          </a:p>
          <a:p>
            <a:r>
              <a:rPr lang="es-MX" sz="1200" dirty="0" smtClean="0">
                <a:latin typeface="EurekaSans-Light" pitchFamily="34" charset="0"/>
              </a:rPr>
              <a:t>Ciencias Básicas</a:t>
            </a:r>
          </a:p>
          <a:p>
            <a:r>
              <a:rPr lang="es-MX" sz="1200" dirty="0" smtClean="0">
                <a:latin typeface="EurekaSans-Light" pitchFamily="34" charset="0"/>
              </a:rPr>
              <a:t> </a:t>
            </a:r>
          </a:p>
          <a:p>
            <a:r>
              <a:rPr lang="es-MX" sz="1200" b="1" dirty="0" smtClean="0">
                <a:latin typeface="EurekaSans-Light" pitchFamily="34" charset="0"/>
              </a:rPr>
              <a:t>Ing. Julián </a:t>
            </a:r>
            <a:r>
              <a:rPr lang="es-MX" sz="1200" b="1" dirty="0" err="1" smtClean="0">
                <a:latin typeface="EurekaSans-Light" pitchFamily="34" charset="0"/>
              </a:rPr>
              <a:t>Kuri</a:t>
            </a:r>
            <a:r>
              <a:rPr lang="es-MX" sz="1200" b="1" dirty="0" smtClean="0">
                <a:latin typeface="EurekaSans-Light" pitchFamily="34" charset="0"/>
              </a:rPr>
              <a:t> Mar </a:t>
            </a:r>
            <a:endParaRPr lang="es-MX" sz="1200" dirty="0" smtClean="0">
              <a:latin typeface="EurekaSans-Light" pitchFamily="34" charset="0"/>
            </a:endParaRPr>
          </a:p>
          <a:p>
            <a:r>
              <a:rPr lang="es-MX" sz="1200" dirty="0" smtClean="0">
                <a:latin typeface="EurekaSans-Light" pitchFamily="34" charset="0"/>
              </a:rPr>
              <a:t>Ingeniería Eléctrica y Electrónica</a:t>
            </a:r>
          </a:p>
          <a:p>
            <a:r>
              <a:rPr lang="es-MX" sz="1200" dirty="0" smtClean="0">
                <a:latin typeface="EurekaSans-Light" pitchFamily="34" charset="0"/>
              </a:rPr>
              <a:t> </a:t>
            </a:r>
          </a:p>
          <a:p>
            <a:r>
              <a:rPr lang="es-MX" sz="1200" b="1" dirty="0" smtClean="0">
                <a:latin typeface="EurekaSans-Light" pitchFamily="34" charset="0"/>
              </a:rPr>
              <a:t>M.C. José Efraín Ferrer Cruz</a:t>
            </a:r>
            <a:br>
              <a:rPr lang="es-MX" sz="1200" b="1" dirty="0" smtClean="0">
                <a:latin typeface="EurekaSans-Light" pitchFamily="34" charset="0"/>
              </a:rPr>
            </a:br>
            <a:r>
              <a:rPr lang="es-MX" sz="1200" dirty="0" smtClean="0">
                <a:latin typeface="EurekaSans-Light" pitchFamily="34" charset="0"/>
              </a:rPr>
              <a:t>Metal Mecánica </a:t>
            </a:r>
          </a:p>
          <a:p>
            <a:r>
              <a:rPr lang="es-MX" sz="1200" dirty="0" smtClean="0">
                <a:latin typeface="EurekaSans-Light" pitchFamily="34" charset="0"/>
              </a:rPr>
              <a:t> </a:t>
            </a:r>
          </a:p>
          <a:p>
            <a:r>
              <a:rPr lang="es-MX" sz="1200" b="1" dirty="0" smtClean="0">
                <a:latin typeface="EurekaSans-Light" pitchFamily="34" charset="0"/>
              </a:rPr>
              <a:t>Ing. Gerardo Ismael Tejeda Tronco</a:t>
            </a:r>
            <a:endParaRPr lang="es-MX" sz="1200" dirty="0" smtClean="0">
              <a:latin typeface="EurekaSans-Light" pitchFamily="34" charset="0"/>
            </a:endParaRPr>
          </a:p>
          <a:p>
            <a:r>
              <a:rPr lang="es-MX" sz="1200" dirty="0" smtClean="0">
                <a:latin typeface="EurekaSans-Light" pitchFamily="34" charset="0"/>
              </a:rPr>
              <a:t>Ciencias de la Tierra.</a:t>
            </a:r>
          </a:p>
          <a:p>
            <a:r>
              <a:rPr lang="es-MX" sz="1200" dirty="0" smtClean="0">
                <a:latin typeface="EurekaSans-Light" pitchFamily="34" charset="0"/>
              </a:rPr>
              <a:t> </a:t>
            </a:r>
          </a:p>
          <a:p>
            <a:r>
              <a:rPr lang="es-MX" sz="1200" b="1" dirty="0" smtClean="0">
                <a:latin typeface="EurekaSans-Light" pitchFamily="34" charset="0"/>
              </a:rPr>
              <a:t>M.C. Marco Antonio Godínez Ruiz</a:t>
            </a:r>
            <a:endParaRPr lang="es-MX" sz="1200" dirty="0" smtClean="0">
              <a:latin typeface="EurekaSans-Light" pitchFamily="34" charset="0"/>
            </a:endParaRPr>
          </a:p>
          <a:p>
            <a:r>
              <a:rPr lang="es-MX" sz="1200" dirty="0" smtClean="0">
                <a:latin typeface="EurekaSans-Light" pitchFamily="34" charset="0"/>
              </a:rPr>
              <a:t>Ingeniería Química y Bioquímica</a:t>
            </a:r>
          </a:p>
          <a:p>
            <a:r>
              <a:rPr lang="es-MX" sz="1200" dirty="0" smtClean="0">
                <a:latin typeface="EurekaSans-Light" pitchFamily="34" charset="0"/>
              </a:rPr>
              <a:t> </a:t>
            </a:r>
          </a:p>
          <a:p>
            <a:r>
              <a:rPr lang="es-MX" sz="1200" b="1" dirty="0" smtClean="0">
                <a:latin typeface="EurekaSans-Light" pitchFamily="34" charset="0"/>
              </a:rPr>
              <a:t>Lic. Dionisio Parra </a:t>
            </a:r>
            <a:r>
              <a:rPr lang="es-MX" sz="1200" b="1" dirty="0" err="1" smtClean="0">
                <a:latin typeface="EurekaSans-Light" pitchFamily="34" charset="0"/>
              </a:rPr>
              <a:t>Valis</a:t>
            </a:r>
            <a:r>
              <a:rPr lang="es-MX" sz="1200" dirty="0" smtClean="0">
                <a:latin typeface="EurekaSans-Light" pitchFamily="34" charset="0"/>
              </a:rPr>
              <a:t/>
            </a:r>
            <a:br>
              <a:rPr lang="es-MX" sz="1200" dirty="0" smtClean="0">
                <a:latin typeface="EurekaSans-Light" pitchFamily="34" charset="0"/>
              </a:rPr>
            </a:br>
            <a:r>
              <a:rPr lang="es-MX" sz="1200" dirty="0" smtClean="0">
                <a:latin typeface="EurekaSans-Light" pitchFamily="34" charset="0"/>
              </a:rPr>
              <a:t>Ciencias Económico Administrativas </a:t>
            </a:r>
          </a:p>
          <a:p>
            <a:r>
              <a:rPr lang="es-MX" sz="1200" dirty="0" smtClean="0">
                <a:latin typeface="EurekaSans-Light" pitchFamily="34" charset="0"/>
              </a:rPr>
              <a:t> </a:t>
            </a:r>
          </a:p>
          <a:p>
            <a:r>
              <a:rPr lang="es-MX" sz="1200" b="1" dirty="0" smtClean="0">
                <a:latin typeface="EurekaSans-Light" pitchFamily="34" charset="0"/>
              </a:rPr>
              <a:t>Ing. Felipe de Jesús Niño de la Cruz</a:t>
            </a:r>
            <a:br>
              <a:rPr lang="es-MX" sz="1200" b="1" dirty="0" smtClean="0">
                <a:latin typeface="EurekaSans-Light" pitchFamily="34" charset="0"/>
              </a:rPr>
            </a:br>
            <a:r>
              <a:rPr lang="es-MX" sz="1200" dirty="0" smtClean="0">
                <a:latin typeface="EurekaSans-Light" pitchFamily="34" charset="0"/>
              </a:rPr>
              <a:t>Sistemas y Computación </a:t>
            </a:r>
          </a:p>
          <a:p>
            <a:r>
              <a:rPr lang="es-MX" sz="1200" dirty="0" smtClean="0">
                <a:latin typeface="EurekaSans-Light" pitchFamily="34" charset="0"/>
              </a:rPr>
              <a:t> </a:t>
            </a:r>
          </a:p>
        </p:txBody>
      </p:sp>
      <p:sp>
        <p:nvSpPr>
          <p:cNvPr id="18" name="17 Rectángulo"/>
          <p:cNvSpPr/>
          <p:nvPr/>
        </p:nvSpPr>
        <p:spPr>
          <a:xfrm>
            <a:off x="6215090" y="2212290"/>
            <a:ext cx="2428876" cy="3785652"/>
          </a:xfrm>
          <a:prstGeom prst="rect">
            <a:avLst/>
          </a:prstGeom>
        </p:spPr>
        <p:txBody>
          <a:bodyPr wrap="square">
            <a:spAutoFit/>
          </a:bodyPr>
          <a:lstStyle/>
          <a:p>
            <a:r>
              <a:rPr lang="es-MX" sz="1200" b="1" dirty="0" smtClean="0">
                <a:latin typeface="EurekaSans-Light" pitchFamily="34" charset="0"/>
              </a:rPr>
              <a:t>Ing. C. Raúl Vázquez Rodríguez</a:t>
            </a:r>
            <a:r>
              <a:rPr lang="es-MX" sz="1200" dirty="0" smtClean="0">
                <a:latin typeface="EurekaSans-Light" pitchFamily="34" charset="0"/>
              </a:rPr>
              <a:t/>
            </a:r>
            <a:br>
              <a:rPr lang="es-MX" sz="1200" dirty="0" smtClean="0">
                <a:latin typeface="EurekaSans-Light" pitchFamily="34" charset="0"/>
              </a:rPr>
            </a:br>
            <a:r>
              <a:rPr lang="es-MX" sz="1200" dirty="0" smtClean="0">
                <a:latin typeface="EurekaSans-Light" pitchFamily="34" charset="0"/>
              </a:rPr>
              <a:t>División de Estudios Profesionales</a:t>
            </a:r>
          </a:p>
          <a:p>
            <a:r>
              <a:rPr lang="es-MX" sz="1200" dirty="0" smtClean="0">
                <a:latin typeface="EurekaSans-Light" pitchFamily="34" charset="0"/>
              </a:rPr>
              <a:t> </a:t>
            </a:r>
          </a:p>
          <a:p>
            <a:r>
              <a:rPr lang="es-MX" sz="1200" b="1" dirty="0" smtClean="0">
                <a:latin typeface="EurekaSans-Light" pitchFamily="34" charset="0"/>
              </a:rPr>
              <a:t>M.C. María Luisa Acosta </a:t>
            </a:r>
            <a:r>
              <a:rPr lang="es-MX" sz="1200" b="1" dirty="0" err="1" smtClean="0">
                <a:latin typeface="EurekaSans-Light" pitchFamily="34" charset="0"/>
              </a:rPr>
              <a:t>Sanjuan</a:t>
            </a:r>
            <a:endParaRPr lang="es-MX" sz="1200" dirty="0" smtClean="0">
              <a:latin typeface="EurekaSans-Light" pitchFamily="34" charset="0"/>
            </a:endParaRPr>
          </a:p>
          <a:p>
            <a:r>
              <a:rPr lang="es-MX" sz="1200" dirty="0" smtClean="0">
                <a:latin typeface="EurekaSans-Light" pitchFamily="34" charset="0"/>
              </a:rPr>
              <a:t>Desarrollo Académico</a:t>
            </a:r>
          </a:p>
          <a:p>
            <a:r>
              <a:rPr lang="es-MX" sz="1200" dirty="0" smtClean="0">
                <a:latin typeface="EurekaSans-Light" pitchFamily="34" charset="0"/>
              </a:rPr>
              <a:t> </a:t>
            </a:r>
          </a:p>
          <a:p>
            <a:r>
              <a:rPr lang="es-MX" sz="1200" b="1" dirty="0" smtClean="0">
                <a:latin typeface="EurekaSans-Light" pitchFamily="34" charset="0"/>
              </a:rPr>
              <a:t>Ing. Nicolás Martínez Cabrera.</a:t>
            </a:r>
            <a:endParaRPr lang="es-MX" sz="1200" dirty="0" smtClean="0">
              <a:latin typeface="EurekaSans-Light" pitchFamily="34" charset="0"/>
            </a:endParaRPr>
          </a:p>
          <a:p>
            <a:r>
              <a:rPr lang="es-MX" sz="1200" dirty="0" smtClean="0">
                <a:latin typeface="EurekaSans-Light" pitchFamily="34" charset="0"/>
              </a:rPr>
              <a:t>Recursos Humanos</a:t>
            </a:r>
          </a:p>
          <a:p>
            <a:r>
              <a:rPr lang="es-MX" sz="1200" dirty="0" smtClean="0">
                <a:latin typeface="EurekaSans-Light" pitchFamily="34" charset="0"/>
              </a:rPr>
              <a:t> </a:t>
            </a:r>
          </a:p>
          <a:p>
            <a:r>
              <a:rPr lang="es-MX" sz="1200" b="1" dirty="0" smtClean="0">
                <a:latin typeface="EurekaSans-Light" pitchFamily="34" charset="0"/>
              </a:rPr>
              <a:t>L.C. </a:t>
            </a:r>
            <a:r>
              <a:rPr lang="es-MX" sz="1200" b="1" dirty="0" err="1" smtClean="0">
                <a:latin typeface="EurekaSans-Light" pitchFamily="34" charset="0"/>
              </a:rPr>
              <a:t>Anahín</a:t>
            </a:r>
            <a:r>
              <a:rPr lang="es-MX" sz="1200" b="1" dirty="0" smtClean="0">
                <a:latin typeface="EurekaSans-Light" pitchFamily="34" charset="0"/>
              </a:rPr>
              <a:t> </a:t>
            </a:r>
            <a:r>
              <a:rPr lang="es-MX" sz="1200" b="1" dirty="0" err="1" smtClean="0">
                <a:latin typeface="EurekaSans-Light" pitchFamily="34" charset="0"/>
              </a:rPr>
              <a:t>Arau</a:t>
            </a:r>
            <a:r>
              <a:rPr lang="es-MX" sz="1200" b="1" dirty="0" smtClean="0">
                <a:latin typeface="EurekaSans-Light" pitchFamily="34" charset="0"/>
              </a:rPr>
              <a:t> Fabián</a:t>
            </a:r>
            <a:endParaRPr lang="es-MX" sz="1200" dirty="0" smtClean="0">
              <a:latin typeface="EurekaSans-Light" pitchFamily="34" charset="0"/>
            </a:endParaRPr>
          </a:p>
          <a:p>
            <a:r>
              <a:rPr lang="es-MX" sz="1200" dirty="0" smtClean="0">
                <a:latin typeface="EurekaSans-Light" pitchFamily="34" charset="0"/>
              </a:rPr>
              <a:t>Recursos Financieros</a:t>
            </a:r>
          </a:p>
          <a:p>
            <a:r>
              <a:rPr lang="es-MX" sz="1200" dirty="0" smtClean="0">
                <a:latin typeface="EurekaSans-Light" pitchFamily="34" charset="0"/>
              </a:rPr>
              <a:t> </a:t>
            </a:r>
          </a:p>
          <a:p>
            <a:r>
              <a:rPr lang="es-MX" sz="1200" b="1" dirty="0" smtClean="0">
                <a:latin typeface="EurekaSans-Light" pitchFamily="34" charset="0"/>
              </a:rPr>
              <a:t>Ing. Jorge Luis Espinoza Hernández</a:t>
            </a:r>
            <a:endParaRPr lang="es-MX" sz="1200" dirty="0" smtClean="0">
              <a:latin typeface="EurekaSans-Light" pitchFamily="34" charset="0"/>
            </a:endParaRPr>
          </a:p>
          <a:p>
            <a:r>
              <a:rPr lang="es-MX" sz="1200" dirty="0" smtClean="0">
                <a:latin typeface="EurekaSans-Light" pitchFamily="34" charset="0"/>
              </a:rPr>
              <a:t>Centro de Cómputo </a:t>
            </a:r>
          </a:p>
          <a:p>
            <a:r>
              <a:rPr lang="es-MX" sz="1200" dirty="0" smtClean="0">
                <a:latin typeface="EurekaSans-Light" pitchFamily="34" charset="0"/>
              </a:rPr>
              <a:t> </a:t>
            </a:r>
          </a:p>
          <a:p>
            <a:r>
              <a:rPr lang="es-MX" sz="1200" b="1" dirty="0" smtClean="0">
                <a:latin typeface="EurekaSans-Light" pitchFamily="34" charset="0"/>
              </a:rPr>
              <a:t>Ing. Luis Burgoa Loyo</a:t>
            </a:r>
            <a:r>
              <a:rPr lang="es-MX" sz="1200" dirty="0" smtClean="0">
                <a:latin typeface="EurekaSans-Light" pitchFamily="34" charset="0"/>
              </a:rPr>
              <a:t/>
            </a:r>
            <a:br>
              <a:rPr lang="es-MX" sz="1200" dirty="0" smtClean="0">
                <a:latin typeface="EurekaSans-Light" pitchFamily="34" charset="0"/>
              </a:rPr>
            </a:br>
            <a:r>
              <a:rPr lang="es-MX" sz="1200" dirty="0" smtClean="0">
                <a:latin typeface="EurekaSans-Light" pitchFamily="34" charset="0"/>
              </a:rPr>
              <a:t>Mantenimiento de Equipo</a:t>
            </a:r>
          </a:p>
          <a:p>
            <a:r>
              <a:rPr lang="es-MX" sz="1200" dirty="0" smtClean="0">
                <a:latin typeface="EurekaSans-Light" pitchFamily="34" charset="0"/>
              </a:rPr>
              <a:t> </a:t>
            </a:r>
          </a:p>
          <a:p>
            <a:r>
              <a:rPr lang="es-MX" sz="1200" b="1" dirty="0" smtClean="0">
                <a:latin typeface="EurekaSans-Light" pitchFamily="34" charset="0"/>
              </a:rPr>
              <a:t>M.C. Santiago Enrique Torres Loyo</a:t>
            </a:r>
            <a:endParaRPr lang="es-MX" sz="1200" dirty="0" smtClean="0">
              <a:latin typeface="EurekaSans-Light" pitchFamily="34" charset="0"/>
            </a:endParaRPr>
          </a:p>
          <a:p>
            <a:r>
              <a:rPr lang="es-MX" sz="1200" dirty="0" smtClean="0">
                <a:latin typeface="EurekaSans-Light" pitchFamily="34" charset="0"/>
              </a:rPr>
              <a:t>Recursos Materiales y Servicios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tec_opc3.JPG"/>
          <p:cNvPicPr>
            <a:picLocks noChangeAspect="1"/>
          </p:cNvPicPr>
          <p:nvPr/>
        </p:nvPicPr>
        <p:blipFill>
          <a:blip r:embed="rId2"/>
          <a:stretch>
            <a:fillRect/>
          </a:stretch>
        </p:blipFill>
        <p:spPr>
          <a:xfrm>
            <a:off x="0" y="0"/>
            <a:ext cx="9144000" cy="6858000"/>
          </a:xfrm>
          <a:prstGeom prst="rect">
            <a:avLst/>
          </a:prstGeom>
        </p:spPr>
      </p:pic>
      <p:sp>
        <p:nvSpPr>
          <p:cNvPr id="4" name="3 CuadroTexto"/>
          <p:cNvSpPr txBox="1"/>
          <p:nvPr/>
        </p:nvSpPr>
        <p:spPr>
          <a:xfrm>
            <a:off x="3000364" y="3857628"/>
            <a:ext cx="5143536" cy="2123658"/>
          </a:xfrm>
          <a:prstGeom prst="rect">
            <a:avLst/>
          </a:prstGeom>
          <a:noFill/>
        </p:spPr>
        <p:txBody>
          <a:bodyPr wrap="square" rtlCol="0">
            <a:spAutoFit/>
          </a:bodyPr>
          <a:lstStyle/>
          <a:p>
            <a:pPr algn="ctr"/>
            <a:r>
              <a:rPr lang="es-MX" sz="1200" dirty="0" smtClean="0">
                <a:latin typeface="EurekaSans-Light" pitchFamily="34" charset="0"/>
              </a:rPr>
              <a:t>Informe de Rendición de Cuentas 2009</a:t>
            </a:r>
          </a:p>
          <a:p>
            <a:pPr algn="just"/>
            <a:r>
              <a:rPr lang="es-MX" sz="1200" dirty="0" smtClean="0">
                <a:latin typeface="EurekaSans-Light" pitchFamily="34" charset="0"/>
              </a:rPr>
              <a:t> </a:t>
            </a:r>
          </a:p>
          <a:p>
            <a:pPr algn="just"/>
            <a:r>
              <a:rPr lang="es-MX" sz="1200" dirty="0" smtClean="0">
                <a:latin typeface="EurekaSans-Light" pitchFamily="34" charset="0"/>
              </a:rPr>
              <a:t>Información 2009, proporcionada por los departamentos que conforman la estructura organizacional del Instituto Tecnológico de </a:t>
            </a:r>
            <a:r>
              <a:rPr lang="es-MX" sz="1200" dirty="0" err="1" smtClean="0">
                <a:latin typeface="EurekaSans-Light" pitchFamily="34" charset="0"/>
              </a:rPr>
              <a:t>Tuxtepec</a:t>
            </a:r>
            <a:r>
              <a:rPr lang="es-MX" sz="1200" dirty="0" smtClean="0">
                <a:latin typeface="EurekaSans-Light" pitchFamily="34" charset="0"/>
              </a:rPr>
              <a:t>. La información fue compilada y redactada por los C.C. M. A. Norma Aída Rodríguez Sánchez, Subdirectora de Planeación y Vinculación; L.A. David Tomás </a:t>
            </a:r>
            <a:r>
              <a:rPr lang="es-MX" sz="1200" dirty="0" err="1" smtClean="0">
                <a:latin typeface="EurekaSans-Light" pitchFamily="34" charset="0"/>
              </a:rPr>
              <a:t>IIlana</a:t>
            </a:r>
            <a:r>
              <a:rPr lang="es-MX" sz="1200" dirty="0" smtClean="0">
                <a:latin typeface="EurekaSans-Light" pitchFamily="34" charset="0"/>
              </a:rPr>
              <a:t>, Jefe del Departamento de Planeación, Programación y </a:t>
            </a:r>
            <a:r>
              <a:rPr lang="es-MX" sz="1200" dirty="0" err="1" smtClean="0">
                <a:latin typeface="EurekaSans-Light" pitchFamily="34" charset="0"/>
              </a:rPr>
              <a:t>Presupuestación</a:t>
            </a:r>
            <a:r>
              <a:rPr lang="es-MX" sz="1200" dirty="0" smtClean="0">
                <a:latin typeface="EurekaSans-Light" pitchFamily="34" charset="0"/>
              </a:rPr>
              <a:t>, Fotografía: M.C. Yolanda Leticia Trujillo Andrade, Jefa del Departamento de Comunicación y Difusión, con la validación y autorización del C. M. C. Miguel Ángel Urrutia Salinas, Director del </a:t>
            </a:r>
            <a:r>
              <a:rPr lang="es-MX" sz="1200" dirty="0" err="1" smtClean="0">
                <a:latin typeface="EurekaSans-Light" pitchFamily="34" charset="0"/>
              </a:rPr>
              <a:t>Instituo</a:t>
            </a:r>
            <a:endParaRPr lang="es-MX" sz="1200" dirty="0" smtClean="0">
              <a:latin typeface="EurekaSans-Light" pitchFamily="34" charset="0"/>
            </a:endParaRPr>
          </a:p>
          <a:p>
            <a:pPr algn="just"/>
            <a:r>
              <a:rPr lang="es-MX" sz="1200" dirty="0" smtClean="0">
                <a:latin typeface="EurekaSans-Light" pitchFamily="34" charset="0"/>
              </a:rPr>
              <a:t> </a:t>
            </a:r>
          </a:p>
          <a:p>
            <a:pPr algn="ctr"/>
            <a:r>
              <a:rPr lang="es-MX" sz="1200" dirty="0" smtClean="0">
                <a:latin typeface="EurekaSans-Light" pitchFamily="34" charset="0"/>
              </a:rPr>
              <a:t>Febrero/2010</a:t>
            </a:r>
            <a:endParaRPr lang="es-MX" sz="1200" dirty="0">
              <a:latin typeface="EurekaSans-Light" pitchFamily="34" charset="0"/>
            </a:endParaRPr>
          </a:p>
        </p:txBody>
      </p:sp>
      <p:sp>
        <p:nvSpPr>
          <p:cNvPr id="5" name="4 CuadroTexto"/>
          <p:cNvSpPr txBox="1"/>
          <p:nvPr/>
        </p:nvSpPr>
        <p:spPr>
          <a:xfrm>
            <a:off x="4000464" y="6488692"/>
            <a:ext cx="5143536" cy="369332"/>
          </a:xfrm>
          <a:prstGeom prst="rect">
            <a:avLst/>
          </a:prstGeom>
          <a:noFill/>
        </p:spPr>
        <p:txBody>
          <a:bodyPr wrap="square" rtlCol="0">
            <a:spAutoFit/>
          </a:bodyPr>
          <a:lstStyle/>
          <a:p>
            <a:pPr algn="r"/>
            <a:r>
              <a:rPr lang="es-MX" sz="900" dirty="0" smtClean="0">
                <a:latin typeface="EurekaSans-Light" pitchFamily="34" charset="0"/>
              </a:rPr>
              <a:t>Diseño e Imagen:</a:t>
            </a:r>
          </a:p>
          <a:p>
            <a:pPr algn="r"/>
            <a:r>
              <a:rPr lang="es-MX" sz="900" dirty="0" smtClean="0">
                <a:latin typeface="EurekaSans-Light" pitchFamily="34" charset="0"/>
              </a:rPr>
              <a:t>L.A. David Tomás </a:t>
            </a:r>
            <a:r>
              <a:rPr lang="es-MX" sz="900" dirty="0" err="1" smtClean="0">
                <a:latin typeface="EurekaSans-Light" pitchFamily="34" charset="0"/>
              </a:rPr>
              <a:t>Illana</a:t>
            </a:r>
            <a:endParaRPr lang="es-MX" sz="900" dirty="0">
              <a:latin typeface="EurekaSans-Light"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12 Grupo"/>
          <p:cNvGrpSpPr/>
          <p:nvPr/>
        </p:nvGrpSpPr>
        <p:grpSpPr>
          <a:xfrm>
            <a:off x="-32" y="0"/>
            <a:ext cx="9144064" cy="6858000"/>
            <a:chOff x="-32" y="0"/>
            <a:chExt cx="9144064" cy="6858000"/>
          </a:xfrm>
        </p:grpSpPr>
        <p:grpSp>
          <p:nvGrpSpPr>
            <p:cNvPr id="2" name="15 Grupo"/>
            <p:cNvGrpSpPr/>
            <p:nvPr/>
          </p:nvGrpSpPr>
          <p:grpSpPr>
            <a:xfrm>
              <a:off x="0" y="0"/>
              <a:ext cx="9144032" cy="6858000"/>
              <a:chOff x="0" y="0"/>
              <a:chExt cx="9144032" cy="6858000"/>
            </a:xfrm>
          </p:grpSpPr>
          <p:sp>
            <p:nvSpPr>
              <p:cNvPr id="10" name="9 Rectángulo"/>
              <p:cNvSpPr/>
              <p:nvPr/>
            </p:nvSpPr>
            <p:spPr>
              <a:xfrm>
                <a:off x="0" y="1000108"/>
                <a:ext cx="571472" cy="5857892"/>
              </a:xfrm>
              <a:prstGeom prst="rect">
                <a:avLst/>
              </a:prstGeom>
              <a:solidFill>
                <a:srgbClr val="FFF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traso"/>
              <p:cNvSpPr/>
              <p:nvPr/>
            </p:nvSpPr>
            <p:spPr>
              <a:xfrm rot="10800000">
                <a:off x="142843" y="1000108"/>
                <a:ext cx="571504" cy="5643602"/>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p:cNvSpPr/>
              <p:nvPr/>
            </p:nvSpPr>
            <p:spPr>
              <a:xfrm>
                <a:off x="0" y="0"/>
                <a:ext cx="8786842" cy="7143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Picture 4" descr="POLITICA DE CALIDAD"/>
              <p:cNvPicPr>
                <a:picLocks noChangeAspect="1" noChangeArrowheads="1"/>
              </p:cNvPicPr>
              <p:nvPr/>
            </p:nvPicPr>
            <p:blipFill>
              <a:blip r:embed="rId2"/>
              <a:srcRect l="1539" t="16547" b="72656"/>
              <a:stretch>
                <a:fillRect/>
              </a:stretch>
            </p:blipFill>
            <p:spPr bwMode="auto">
              <a:xfrm>
                <a:off x="0" y="571480"/>
                <a:ext cx="9144000" cy="500066"/>
              </a:xfrm>
              <a:prstGeom prst="rect">
                <a:avLst/>
              </a:prstGeom>
              <a:noFill/>
              <a:ln w="9525">
                <a:noFill/>
                <a:miter lim="800000"/>
                <a:headEnd/>
                <a:tailEnd/>
              </a:ln>
            </p:spPr>
          </p:pic>
          <p:pic>
            <p:nvPicPr>
              <p:cNvPr id="4" name="3 Imagen" descr="Nueva imagen.png"/>
              <p:cNvPicPr>
                <a:picLocks noChangeAspect="1"/>
              </p:cNvPicPr>
              <p:nvPr/>
            </p:nvPicPr>
            <p:blipFill>
              <a:blip r:embed="rId3"/>
              <a:stretch>
                <a:fillRect/>
              </a:stretch>
            </p:blipFill>
            <p:spPr>
              <a:xfrm>
                <a:off x="7572396" y="71414"/>
                <a:ext cx="798165" cy="357190"/>
              </a:xfrm>
              <a:prstGeom prst="rect">
                <a:avLst/>
              </a:prstGeom>
            </p:spPr>
          </p:pic>
          <p:pic>
            <p:nvPicPr>
              <p:cNvPr id="5" name="4 Imagen" descr="logotec.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072330" y="71414"/>
                <a:ext cx="428628" cy="441487"/>
              </a:xfrm>
              <a:prstGeom prst="rect">
                <a:avLst/>
              </a:prstGeom>
            </p:spPr>
          </p:pic>
          <p:pic>
            <p:nvPicPr>
              <p:cNvPr id="6" name="5 Imagen"/>
              <p:cNvPicPr/>
              <p:nvPr/>
            </p:nvPicPr>
            <p:blipFill>
              <a:blip r:embed="rId5" cstate="print"/>
              <a:srcRect l="85156" t="40664"/>
              <a:stretch>
                <a:fillRect/>
              </a:stretch>
            </p:blipFill>
            <p:spPr bwMode="auto">
              <a:xfrm>
                <a:off x="8501090" y="0"/>
                <a:ext cx="642942" cy="857232"/>
              </a:xfrm>
              <a:prstGeom prst="rect">
                <a:avLst/>
              </a:prstGeom>
              <a:noFill/>
              <a:ln w="9525">
                <a:noFill/>
                <a:miter lim="800000"/>
                <a:headEnd/>
                <a:tailEnd/>
              </a:ln>
            </p:spPr>
          </p:pic>
          <p:sp>
            <p:nvSpPr>
              <p:cNvPr id="12" name="11 Rectángulo"/>
              <p:cNvSpPr/>
              <p:nvPr/>
            </p:nvSpPr>
            <p:spPr>
              <a:xfrm>
                <a:off x="0" y="6500834"/>
                <a:ext cx="9144000" cy="35716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CuadroTexto"/>
            <p:cNvSpPr txBox="1"/>
            <p:nvPr/>
          </p:nvSpPr>
          <p:spPr>
            <a:xfrm>
              <a:off x="-32" y="6541778"/>
              <a:ext cx="2571768" cy="276999"/>
            </a:xfrm>
            <a:prstGeom prst="rect">
              <a:avLst/>
            </a:prstGeom>
            <a:noFill/>
          </p:spPr>
          <p:txBody>
            <a:bodyPr wrap="square" rtlCol="0">
              <a:spAutoFit/>
            </a:bodyPr>
            <a:lstStyle/>
            <a:p>
              <a:r>
                <a:rPr lang="es-MX" sz="1200" b="1" dirty="0" smtClean="0">
                  <a:solidFill>
                    <a:schemeClr val="bg1"/>
                  </a:solidFill>
                  <a:latin typeface="EurekaSans-Light" pitchFamily="34" charset="0"/>
                </a:rPr>
                <a:t>Informe de Rendición de Cuentas 2009</a:t>
              </a:r>
              <a:endParaRPr lang="es-MX" sz="1200" b="1" dirty="0">
                <a:solidFill>
                  <a:schemeClr val="bg1"/>
                </a:solidFill>
                <a:latin typeface="EurekaSans-Light" pitchFamily="34" charset="0"/>
              </a:endParaRPr>
            </a:p>
          </p:txBody>
        </p:sp>
      </p:grpSp>
      <p:sp>
        <p:nvSpPr>
          <p:cNvPr id="14" name="13 CuadroTexto"/>
          <p:cNvSpPr txBox="1"/>
          <p:nvPr/>
        </p:nvSpPr>
        <p:spPr>
          <a:xfrm>
            <a:off x="71406" y="1643050"/>
            <a:ext cx="2857520" cy="307777"/>
          </a:xfrm>
          <a:prstGeom prst="rect">
            <a:avLst/>
          </a:prstGeom>
          <a:noFill/>
        </p:spPr>
        <p:txBody>
          <a:bodyPr wrap="square" rtlCol="0">
            <a:spAutoFit/>
          </a:bodyPr>
          <a:lstStyle/>
          <a:p>
            <a:r>
              <a:rPr lang="es-MX" sz="1400" b="1" dirty="0" smtClean="0">
                <a:latin typeface="EurekaSans-Light" pitchFamily="34" charset="0"/>
              </a:rPr>
              <a:t>Introducción</a:t>
            </a:r>
            <a:endParaRPr lang="es-MX" sz="1400" b="1" dirty="0">
              <a:latin typeface="EurekaSans-Light" pitchFamily="34" charset="0"/>
            </a:endParaRPr>
          </a:p>
        </p:txBody>
      </p:sp>
      <p:sp>
        <p:nvSpPr>
          <p:cNvPr id="15" name="14 CuadroTexto"/>
          <p:cNvSpPr txBox="1"/>
          <p:nvPr/>
        </p:nvSpPr>
        <p:spPr>
          <a:xfrm>
            <a:off x="214282" y="2042592"/>
            <a:ext cx="8715436" cy="3600986"/>
          </a:xfrm>
          <a:prstGeom prst="rect">
            <a:avLst/>
          </a:prstGeom>
          <a:noFill/>
        </p:spPr>
        <p:txBody>
          <a:bodyPr wrap="square" rtlCol="0">
            <a:spAutoFit/>
          </a:bodyPr>
          <a:lstStyle/>
          <a:p>
            <a:pPr algn="just"/>
            <a:r>
              <a:rPr lang="es-MX" sz="1200" dirty="0" smtClean="0">
                <a:latin typeface="EurekaSans-Light" pitchFamily="34" charset="0"/>
              </a:rPr>
              <a:t>La estructura del presente documento coincide con los objetivos estratégicos planteados en nuestro Programa Institucional de Innovación y Desarrollo del Instituto Tecnológico de </a:t>
            </a:r>
            <a:r>
              <a:rPr lang="es-MX" sz="1200" dirty="0" err="1" smtClean="0">
                <a:latin typeface="EurekaSans-Light" pitchFamily="34" charset="0"/>
              </a:rPr>
              <a:t>Tuxtepec</a:t>
            </a:r>
            <a:r>
              <a:rPr lang="es-MX" sz="1200" dirty="0" smtClean="0">
                <a:latin typeface="EurekaSans-Light" pitchFamily="34" charset="0"/>
              </a:rPr>
              <a:t> 2007-2012.</a:t>
            </a:r>
          </a:p>
          <a:p>
            <a:pPr algn="just"/>
            <a:r>
              <a:rPr lang="es-MX" sz="1200" dirty="0" smtClean="0">
                <a:latin typeface="EurekaSans-Light" pitchFamily="34" charset="0"/>
              </a:rPr>
              <a:t> </a:t>
            </a:r>
          </a:p>
          <a:p>
            <a:pPr algn="just"/>
            <a:r>
              <a:rPr lang="es-MX" sz="1200" dirty="0" smtClean="0">
                <a:latin typeface="EurekaSans-Light" pitchFamily="34" charset="0"/>
              </a:rPr>
              <a:t>En el primer capítulo se  muestran los resultados de nuestras acciones para cada una de las 32 metas contenidas en nuestro Programa de Trabajo Anual 2009, que se inscriben en los cinco procesos estratégicos, los cuales contemplan los objetivos, metas, estrategias y líneas de acción relativos a la calidad de la educación, a la ampliación de las oportunidades educativas, a impulsar el desarrollo y utilización de las tecnologías de la información y de las comunicaciones, a ofrecer una educación integral y servicios educativos de calidad para formar personas con alto sentido de responsabilidad social, así como fomentar una gestión escolar e institucional más corresponsable; en el segundo capítulo se encuentra el desglose de la captación y el ejercicio de los recursos, aplicados de acuerdo a la normatividad vigente; en el tercer capítulo la estructura académico-administrativa con la que el Instituto prestó los servicios educativos y de apoyo a la educación; en el cuarto capítulo se relaciona la  infraestructura del plantel necesaria para  apoyar la gestión y prestación del servicio educativo, como son los talleres, laboratorios, edificios académicos y administrativos; en el quinto capítulo se incluyen los principales logros y reconocimientos y en el capítulo seis se  determinan los retos y desafíos principales, que nos significa para el 2010 el nivel de logro obtenido en el cumplimiento de las metas establecidas en el Programa de Trabajo Anual 2009, así como el propósito de avanzar en el conjunto de compromisos contraídos por nuestra institución en congruencia con los objetivos y metas establecidos al 2012 en el Programa Institucional de Innovación y Desarrollo del Instituto.</a:t>
            </a:r>
          </a:p>
          <a:p>
            <a:pPr algn="just"/>
            <a:endParaRPr lang="es-MX" sz="1200" dirty="0" smtClean="0">
              <a:latin typeface="EurekaSans-Light" pitchFamily="34" charset="0"/>
            </a:endParaRPr>
          </a:p>
          <a:p>
            <a:pPr algn="just"/>
            <a:r>
              <a:rPr lang="es-MX" sz="1200" dirty="0" smtClean="0">
                <a:latin typeface="EurekaSans-Light" pitchFamily="34" charset="0"/>
              </a:rPr>
              <a:t>También se incluyen otros eventos significativos, como son los principales trabajos de mantenimiento a la infraestructura necesarios para mantener las instalaciones en condiciones óptimas y los principales trabajos de investigación que se realizaron en el posgrado. Y por último se plasman las conclusiones de este ejercicio 2009 sobre las actividades, logros y retos desarrollados; convirtiéndose este informe, en una de las herramientas necesarias para la rendición de cuentas y presentación social de los resultados de la gestión institucional. </a:t>
            </a:r>
            <a:endParaRPr lang="es-MX" sz="1200" dirty="0">
              <a:latin typeface="EurekaSans-Light"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0" y="0"/>
            <a:ext cx="9144032" cy="6858000"/>
            <a:chOff x="0" y="0"/>
            <a:chExt cx="9144032" cy="6858000"/>
          </a:xfrm>
        </p:grpSpPr>
        <p:grpSp>
          <p:nvGrpSpPr>
            <p:cNvPr id="3" name="15 Grupo"/>
            <p:cNvGrpSpPr/>
            <p:nvPr/>
          </p:nvGrpSpPr>
          <p:grpSpPr>
            <a:xfrm>
              <a:off x="0" y="0"/>
              <a:ext cx="9144032" cy="6858000"/>
              <a:chOff x="0" y="0"/>
              <a:chExt cx="9144032" cy="6858000"/>
            </a:xfrm>
          </p:grpSpPr>
          <p:sp>
            <p:nvSpPr>
              <p:cNvPr id="10" name="9 Rectángulo"/>
              <p:cNvSpPr/>
              <p:nvPr/>
            </p:nvSpPr>
            <p:spPr>
              <a:xfrm>
                <a:off x="0" y="1000108"/>
                <a:ext cx="571472" cy="5857892"/>
              </a:xfrm>
              <a:prstGeom prst="rect">
                <a:avLst/>
              </a:prstGeom>
              <a:solidFill>
                <a:srgbClr val="FFF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traso"/>
              <p:cNvSpPr/>
              <p:nvPr/>
            </p:nvSpPr>
            <p:spPr>
              <a:xfrm rot="10800000">
                <a:off x="142843" y="1000108"/>
                <a:ext cx="571504" cy="5643602"/>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p:cNvSpPr/>
              <p:nvPr/>
            </p:nvSpPr>
            <p:spPr>
              <a:xfrm>
                <a:off x="0" y="0"/>
                <a:ext cx="8786842" cy="7143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Picture 4" descr="POLITICA DE CALIDAD"/>
              <p:cNvPicPr>
                <a:picLocks noChangeAspect="1" noChangeArrowheads="1"/>
              </p:cNvPicPr>
              <p:nvPr/>
            </p:nvPicPr>
            <p:blipFill>
              <a:blip r:embed="rId2"/>
              <a:srcRect l="1539" t="16547" b="72656"/>
              <a:stretch>
                <a:fillRect/>
              </a:stretch>
            </p:blipFill>
            <p:spPr bwMode="auto">
              <a:xfrm>
                <a:off x="0" y="571480"/>
                <a:ext cx="9144000" cy="500066"/>
              </a:xfrm>
              <a:prstGeom prst="rect">
                <a:avLst/>
              </a:prstGeom>
              <a:noFill/>
              <a:ln w="9525">
                <a:noFill/>
                <a:miter lim="800000"/>
                <a:headEnd/>
                <a:tailEnd/>
              </a:ln>
            </p:spPr>
          </p:pic>
          <p:pic>
            <p:nvPicPr>
              <p:cNvPr id="4" name="3 Imagen" descr="Nueva imagen.png"/>
              <p:cNvPicPr>
                <a:picLocks noChangeAspect="1"/>
              </p:cNvPicPr>
              <p:nvPr/>
            </p:nvPicPr>
            <p:blipFill>
              <a:blip r:embed="rId3"/>
              <a:stretch>
                <a:fillRect/>
              </a:stretch>
            </p:blipFill>
            <p:spPr>
              <a:xfrm>
                <a:off x="7572396" y="71414"/>
                <a:ext cx="798165" cy="357190"/>
              </a:xfrm>
              <a:prstGeom prst="rect">
                <a:avLst/>
              </a:prstGeom>
            </p:spPr>
          </p:pic>
          <p:pic>
            <p:nvPicPr>
              <p:cNvPr id="5" name="4 Imagen" descr="logotec.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072330" y="71414"/>
                <a:ext cx="428628" cy="441487"/>
              </a:xfrm>
              <a:prstGeom prst="rect">
                <a:avLst/>
              </a:prstGeom>
            </p:spPr>
          </p:pic>
          <p:pic>
            <p:nvPicPr>
              <p:cNvPr id="6" name="5 Imagen"/>
              <p:cNvPicPr/>
              <p:nvPr/>
            </p:nvPicPr>
            <p:blipFill>
              <a:blip r:embed="rId5" cstate="print"/>
              <a:srcRect l="85156" t="40664"/>
              <a:stretch>
                <a:fillRect/>
              </a:stretch>
            </p:blipFill>
            <p:spPr bwMode="auto">
              <a:xfrm>
                <a:off x="8501090" y="0"/>
                <a:ext cx="642942" cy="857232"/>
              </a:xfrm>
              <a:prstGeom prst="rect">
                <a:avLst/>
              </a:prstGeom>
              <a:noFill/>
              <a:ln w="9525">
                <a:noFill/>
                <a:miter lim="800000"/>
                <a:headEnd/>
                <a:tailEnd/>
              </a:ln>
            </p:spPr>
          </p:pic>
          <p:sp>
            <p:nvSpPr>
              <p:cNvPr id="12" name="11 Rectángulo"/>
              <p:cNvSpPr/>
              <p:nvPr/>
            </p:nvSpPr>
            <p:spPr>
              <a:xfrm>
                <a:off x="0" y="6500834"/>
                <a:ext cx="9144000" cy="35716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CuadroTexto"/>
            <p:cNvSpPr txBox="1"/>
            <p:nvPr/>
          </p:nvSpPr>
          <p:spPr>
            <a:xfrm>
              <a:off x="6572264" y="6541778"/>
              <a:ext cx="2571768" cy="276999"/>
            </a:xfrm>
            <a:prstGeom prst="rect">
              <a:avLst/>
            </a:prstGeom>
            <a:noFill/>
          </p:spPr>
          <p:txBody>
            <a:bodyPr wrap="square" rtlCol="0">
              <a:spAutoFit/>
            </a:bodyPr>
            <a:lstStyle/>
            <a:p>
              <a:pPr algn="r"/>
              <a:r>
                <a:rPr lang="es-MX" sz="1200" b="1" dirty="0" smtClean="0">
                  <a:solidFill>
                    <a:schemeClr val="bg1"/>
                  </a:solidFill>
                  <a:latin typeface="EurekaSans-Light" pitchFamily="34" charset="0"/>
                </a:rPr>
                <a:t>Informe de Rendición de Cuentas 2009</a:t>
              </a:r>
              <a:endParaRPr lang="es-MX" sz="1200" b="1" dirty="0">
                <a:solidFill>
                  <a:schemeClr val="bg1"/>
                </a:solidFill>
                <a:latin typeface="EurekaSans-Light" pitchFamily="34" charset="0"/>
              </a:endParaRPr>
            </a:p>
          </p:txBody>
        </p:sp>
      </p:grpSp>
      <p:sp>
        <p:nvSpPr>
          <p:cNvPr id="13" name="12 CuadroTexto"/>
          <p:cNvSpPr txBox="1"/>
          <p:nvPr/>
        </p:nvSpPr>
        <p:spPr>
          <a:xfrm>
            <a:off x="71406" y="1763901"/>
            <a:ext cx="2857520" cy="307777"/>
          </a:xfrm>
          <a:prstGeom prst="rect">
            <a:avLst/>
          </a:prstGeom>
          <a:noFill/>
        </p:spPr>
        <p:txBody>
          <a:bodyPr wrap="square" rtlCol="0">
            <a:spAutoFit/>
          </a:bodyPr>
          <a:lstStyle/>
          <a:p>
            <a:r>
              <a:rPr lang="es-MX" sz="1400" b="1" dirty="0" smtClean="0">
                <a:latin typeface="EurekaSans-Light" pitchFamily="34" charset="0"/>
              </a:rPr>
              <a:t>Marco Normativo</a:t>
            </a:r>
            <a:endParaRPr lang="es-MX" sz="1400" b="1" dirty="0">
              <a:latin typeface="EurekaSans-Light" pitchFamily="34" charset="0"/>
            </a:endParaRPr>
          </a:p>
        </p:txBody>
      </p:sp>
      <p:sp>
        <p:nvSpPr>
          <p:cNvPr id="14" name="13 CuadroTexto"/>
          <p:cNvSpPr txBox="1"/>
          <p:nvPr/>
        </p:nvSpPr>
        <p:spPr>
          <a:xfrm>
            <a:off x="214282" y="2251542"/>
            <a:ext cx="8715436" cy="2677656"/>
          </a:xfrm>
          <a:prstGeom prst="rect">
            <a:avLst/>
          </a:prstGeom>
          <a:noFill/>
        </p:spPr>
        <p:txBody>
          <a:bodyPr wrap="square" rtlCol="0">
            <a:spAutoFit/>
          </a:bodyPr>
          <a:lstStyle/>
          <a:p>
            <a:pPr algn="just"/>
            <a:r>
              <a:rPr lang="es-MX" sz="1200" dirty="0">
                <a:latin typeface="EurekaSans-Light" pitchFamily="34" charset="0"/>
              </a:rPr>
              <a:t>La publicación de la Ley Federal de Transparencia y Acceso a la Información Pública Gubernamental, permitió contar con un marco regulatorio para el acceso a la información del Gobierno Federal. Con la promulgación de esta ley, se cubrió un profundo vacío legal e institucional, ya que ahora cualquier persona puede solicitar información del Gobierno </a:t>
            </a:r>
            <a:r>
              <a:rPr lang="es-MX" sz="1200" dirty="0" smtClean="0">
                <a:latin typeface="EurekaSans-Light" pitchFamily="34" charset="0"/>
              </a:rPr>
              <a:t>Federal; asimismo</a:t>
            </a:r>
            <a:r>
              <a:rPr lang="es-MX" sz="1200" dirty="0">
                <a:latin typeface="EurekaSans-Light" pitchFamily="34" charset="0"/>
              </a:rPr>
              <a:t>, se asegura la transparencia y la rendición de cuentas en el Gobierno Federal, porque se obliga a contar con procedimientos sencillos y expeditos en materia de acceso a la información, se garantiza la protección de los datos personales en posesión de los sujetos obligados y se establece la obligación de contar con archivos bien ordenados.</a:t>
            </a:r>
          </a:p>
          <a:p>
            <a:pPr algn="just"/>
            <a:r>
              <a:rPr lang="es-MX" sz="1200" dirty="0">
                <a:latin typeface="EurekaSans-Light" pitchFamily="34" charset="0"/>
              </a:rPr>
              <a:t> </a:t>
            </a:r>
          </a:p>
          <a:p>
            <a:pPr algn="just"/>
            <a:r>
              <a:rPr lang="es-MX" sz="1200" dirty="0">
                <a:latin typeface="EurekaSans-Light" pitchFamily="34" charset="0"/>
              </a:rPr>
              <a:t>En congruencia con el compromiso de transparencia asumido por el presidente de la República, C. Lic. Felipe Calderón Hinojosa frente a los mexicanos, en el Programa Nacional de Rendición de Cuentas, Transparencia y Combate a la Corrupción 2008 – 2012 de la </a:t>
            </a:r>
            <a:r>
              <a:rPr lang="es-MX" sz="1200" dirty="0" smtClean="0">
                <a:latin typeface="EurekaSans-Light" pitchFamily="34" charset="0"/>
              </a:rPr>
              <a:t>Secretaría </a:t>
            </a:r>
            <a:r>
              <a:rPr lang="es-MX" sz="1200" dirty="0">
                <a:latin typeface="EurekaSans-Light" pitchFamily="34" charset="0"/>
              </a:rPr>
              <a:t>de la Función Pública, las instituciones del </a:t>
            </a:r>
            <a:r>
              <a:rPr lang="es-MX" sz="1200" dirty="0" smtClean="0">
                <a:latin typeface="EurekaSans-Light" pitchFamily="34" charset="0"/>
              </a:rPr>
              <a:t>Gobierno Federal </a:t>
            </a:r>
            <a:r>
              <a:rPr lang="es-MX" sz="1200" dirty="0">
                <a:latin typeface="EurekaSans-Light" pitchFamily="34" charset="0"/>
              </a:rPr>
              <a:t>hacen públicos sus informes de gestión administrativa tomando como punto de partida el Plan Nacional de Desarrollo, el Programa Sectorial de Educación,  el PIID del sistema y del Instituto  2007 – 2012 con la finalidad de fortalecer las prácticas y valores dentro de la administración de este Instituto con un enfoque de gestión honesto, transparente y con una nueva vocación de rendir cuentas sobre las acciones y compromisos </a:t>
            </a:r>
            <a:r>
              <a:rPr lang="es-MX" sz="1200" dirty="0" smtClean="0">
                <a:latin typeface="EurekaSans-Light" pitchFamily="34" charset="0"/>
              </a:rPr>
              <a:t>generados, el Instituto </a:t>
            </a:r>
            <a:r>
              <a:rPr lang="es-MX" sz="1200" dirty="0">
                <a:latin typeface="EurekaSans-Light" pitchFamily="34" charset="0"/>
              </a:rPr>
              <a:t>elabora y presenta su informe de rendición de cuentas, el cual muestra los resultados de los objetivos y metas, haciendo énfasis en los recursos canalizados, coberturas, beneficios y rezagos atendidos.</a:t>
            </a:r>
          </a:p>
          <a:p>
            <a:pPr algn="just"/>
            <a:endParaRPr lang="es-MX" sz="1200" dirty="0">
              <a:latin typeface="EurekaSans-Light"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Cinta perforada"/>
          <p:cNvSpPr/>
          <p:nvPr/>
        </p:nvSpPr>
        <p:spPr>
          <a:xfrm>
            <a:off x="3143240" y="571480"/>
            <a:ext cx="2786082" cy="6286520"/>
          </a:xfrm>
          <a:prstGeom prst="flowChartPunchedTap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12 Grupo"/>
          <p:cNvGrpSpPr/>
          <p:nvPr/>
        </p:nvGrpSpPr>
        <p:grpSpPr>
          <a:xfrm>
            <a:off x="-32" y="0"/>
            <a:ext cx="9144064" cy="6858000"/>
            <a:chOff x="-32" y="0"/>
            <a:chExt cx="9144064" cy="6858000"/>
          </a:xfrm>
        </p:grpSpPr>
        <p:grpSp>
          <p:nvGrpSpPr>
            <p:cNvPr id="3" name="15 Grupo"/>
            <p:cNvGrpSpPr/>
            <p:nvPr/>
          </p:nvGrpSpPr>
          <p:grpSpPr>
            <a:xfrm>
              <a:off x="0" y="0"/>
              <a:ext cx="9144032" cy="6858000"/>
              <a:chOff x="0" y="0"/>
              <a:chExt cx="9144032" cy="6858000"/>
            </a:xfrm>
          </p:grpSpPr>
          <p:sp>
            <p:nvSpPr>
              <p:cNvPr id="10" name="9 Rectángulo"/>
              <p:cNvSpPr/>
              <p:nvPr/>
            </p:nvSpPr>
            <p:spPr>
              <a:xfrm>
                <a:off x="0" y="1000108"/>
                <a:ext cx="571472" cy="5857892"/>
              </a:xfrm>
              <a:prstGeom prst="rect">
                <a:avLst/>
              </a:prstGeom>
              <a:solidFill>
                <a:srgbClr val="FFF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traso"/>
              <p:cNvSpPr/>
              <p:nvPr/>
            </p:nvSpPr>
            <p:spPr>
              <a:xfrm rot="10800000">
                <a:off x="142843" y="1000108"/>
                <a:ext cx="571504" cy="5643602"/>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p:cNvSpPr/>
              <p:nvPr/>
            </p:nvSpPr>
            <p:spPr>
              <a:xfrm>
                <a:off x="0" y="0"/>
                <a:ext cx="8786842" cy="7143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Picture 4" descr="POLITICA DE CALIDAD"/>
              <p:cNvPicPr>
                <a:picLocks noChangeAspect="1" noChangeArrowheads="1"/>
              </p:cNvPicPr>
              <p:nvPr/>
            </p:nvPicPr>
            <p:blipFill>
              <a:blip r:embed="rId2"/>
              <a:srcRect l="1539" t="16547" b="72656"/>
              <a:stretch>
                <a:fillRect/>
              </a:stretch>
            </p:blipFill>
            <p:spPr bwMode="auto">
              <a:xfrm>
                <a:off x="0" y="571480"/>
                <a:ext cx="9144000" cy="500066"/>
              </a:xfrm>
              <a:prstGeom prst="rect">
                <a:avLst/>
              </a:prstGeom>
              <a:noFill/>
              <a:ln w="9525">
                <a:noFill/>
                <a:miter lim="800000"/>
                <a:headEnd/>
                <a:tailEnd/>
              </a:ln>
            </p:spPr>
          </p:pic>
          <p:pic>
            <p:nvPicPr>
              <p:cNvPr id="4" name="3 Imagen" descr="Nueva imagen.png"/>
              <p:cNvPicPr>
                <a:picLocks noChangeAspect="1"/>
              </p:cNvPicPr>
              <p:nvPr/>
            </p:nvPicPr>
            <p:blipFill>
              <a:blip r:embed="rId3"/>
              <a:stretch>
                <a:fillRect/>
              </a:stretch>
            </p:blipFill>
            <p:spPr>
              <a:xfrm>
                <a:off x="7572396" y="71414"/>
                <a:ext cx="798165" cy="357190"/>
              </a:xfrm>
              <a:prstGeom prst="rect">
                <a:avLst/>
              </a:prstGeom>
            </p:spPr>
          </p:pic>
          <p:pic>
            <p:nvPicPr>
              <p:cNvPr id="5" name="4 Imagen" descr="logotec.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072330" y="71414"/>
                <a:ext cx="428628" cy="441487"/>
              </a:xfrm>
              <a:prstGeom prst="rect">
                <a:avLst/>
              </a:prstGeom>
            </p:spPr>
          </p:pic>
          <p:pic>
            <p:nvPicPr>
              <p:cNvPr id="6" name="5 Imagen"/>
              <p:cNvPicPr/>
              <p:nvPr/>
            </p:nvPicPr>
            <p:blipFill>
              <a:blip r:embed="rId5" cstate="print"/>
              <a:srcRect l="85156" t="40664"/>
              <a:stretch>
                <a:fillRect/>
              </a:stretch>
            </p:blipFill>
            <p:spPr bwMode="auto">
              <a:xfrm>
                <a:off x="8501090" y="0"/>
                <a:ext cx="642942" cy="857232"/>
              </a:xfrm>
              <a:prstGeom prst="rect">
                <a:avLst/>
              </a:prstGeom>
              <a:noFill/>
              <a:ln w="9525">
                <a:noFill/>
                <a:miter lim="800000"/>
                <a:headEnd/>
                <a:tailEnd/>
              </a:ln>
            </p:spPr>
          </p:pic>
          <p:sp>
            <p:nvSpPr>
              <p:cNvPr id="12" name="11 Rectángulo"/>
              <p:cNvSpPr/>
              <p:nvPr/>
            </p:nvSpPr>
            <p:spPr>
              <a:xfrm>
                <a:off x="0" y="6500834"/>
                <a:ext cx="9144000" cy="35716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CuadroTexto"/>
            <p:cNvSpPr txBox="1"/>
            <p:nvPr/>
          </p:nvSpPr>
          <p:spPr>
            <a:xfrm>
              <a:off x="-32" y="6541778"/>
              <a:ext cx="2571768" cy="276999"/>
            </a:xfrm>
            <a:prstGeom prst="rect">
              <a:avLst/>
            </a:prstGeom>
            <a:noFill/>
          </p:spPr>
          <p:txBody>
            <a:bodyPr wrap="square" rtlCol="0">
              <a:spAutoFit/>
            </a:bodyPr>
            <a:lstStyle/>
            <a:p>
              <a:r>
                <a:rPr lang="es-MX" sz="1200" b="1" dirty="0" smtClean="0">
                  <a:solidFill>
                    <a:schemeClr val="bg1"/>
                  </a:solidFill>
                  <a:latin typeface="EurekaSans-Light" pitchFamily="34" charset="0"/>
                </a:rPr>
                <a:t>Informe de Rendición de Cuentas 2009</a:t>
              </a:r>
              <a:endParaRPr lang="es-MX" sz="1200" b="1" dirty="0">
                <a:solidFill>
                  <a:schemeClr val="bg1"/>
                </a:solidFill>
                <a:latin typeface="EurekaSans-Light" pitchFamily="34" charset="0"/>
              </a:endParaRPr>
            </a:p>
          </p:txBody>
        </p:sp>
      </p:grpSp>
      <p:sp>
        <p:nvSpPr>
          <p:cNvPr id="13" name="12 CuadroTexto"/>
          <p:cNvSpPr txBox="1"/>
          <p:nvPr/>
        </p:nvSpPr>
        <p:spPr>
          <a:xfrm>
            <a:off x="71406" y="1071547"/>
            <a:ext cx="3000396" cy="523220"/>
          </a:xfrm>
          <a:prstGeom prst="rect">
            <a:avLst/>
          </a:prstGeom>
          <a:noFill/>
        </p:spPr>
        <p:txBody>
          <a:bodyPr wrap="square" rtlCol="0">
            <a:spAutoFit/>
          </a:bodyPr>
          <a:lstStyle/>
          <a:p>
            <a:r>
              <a:rPr lang="es-MX" sz="1400" b="1" dirty="0" smtClean="0">
                <a:latin typeface="EurekaSans-Light" pitchFamily="34" charset="0"/>
              </a:rPr>
              <a:t>1. Avance en el logro de las metas institucionales por proceso estratégico.</a:t>
            </a:r>
            <a:endParaRPr lang="es-MX" sz="1400" b="1" dirty="0">
              <a:latin typeface="EurekaSans-Light" pitchFamily="34" charset="0"/>
            </a:endParaRPr>
          </a:p>
        </p:txBody>
      </p:sp>
      <p:sp>
        <p:nvSpPr>
          <p:cNvPr id="14" name="13 CuadroTexto"/>
          <p:cNvSpPr txBox="1"/>
          <p:nvPr/>
        </p:nvSpPr>
        <p:spPr>
          <a:xfrm>
            <a:off x="142844" y="1698957"/>
            <a:ext cx="3000396" cy="830997"/>
          </a:xfrm>
          <a:prstGeom prst="rect">
            <a:avLst/>
          </a:prstGeom>
          <a:noFill/>
        </p:spPr>
        <p:txBody>
          <a:bodyPr wrap="square" rtlCol="0">
            <a:spAutoFit/>
          </a:bodyPr>
          <a:lstStyle/>
          <a:p>
            <a:pPr algn="just"/>
            <a:r>
              <a:rPr lang="es-MX" sz="1200" dirty="0">
                <a:latin typeface="EurekaSans-Light" pitchFamily="34" charset="0"/>
              </a:rPr>
              <a:t>A continuación, </a:t>
            </a:r>
            <a:r>
              <a:rPr lang="es-MX" sz="1200" dirty="0" smtClean="0">
                <a:latin typeface="EurekaSans-Light" pitchFamily="34" charset="0"/>
              </a:rPr>
              <a:t>se presentan </a:t>
            </a:r>
            <a:r>
              <a:rPr lang="es-MX" sz="1200" dirty="0">
                <a:latin typeface="EurekaSans-Light" pitchFamily="34" charset="0"/>
              </a:rPr>
              <a:t>los resultados cuantitativos y avance de las metas para el año </a:t>
            </a:r>
            <a:r>
              <a:rPr lang="es-MX" sz="1200" dirty="0" smtClean="0">
                <a:latin typeface="EurekaSans-Light" pitchFamily="34" charset="0"/>
              </a:rPr>
              <a:t>referido, </a:t>
            </a:r>
            <a:r>
              <a:rPr lang="es-MX" sz="1200" dirty="0">
                <a:latin typeface="EurekaSans-Light" pitchFamily="34" charset="0"/>
              </a:rPr>
              <a:t>en relación a cada proceso estratégico, así como su significado o impacto logrado</a:t>
            </a:r>
            <a:r>
              <a:rPr lang="es-MX" sz="1200" dirty="0" smtClean="0">
                <a:latin typeface="EurekaSans-Light" pitchFamily="34" charset="0"/>
              </a:rPr>
              <a:t>.</a:t>
            </a:r>
            <a:endParaRPr lang="es-MX" sz="1200" dirty="0">
              <a:latin typeface="EurekaSans-Light" pitchFamily="34" charset="0"/>
            </a:endParaRPr>
          </a:p>
        </p:txBody>
      </p:sp>
      <p:sp>
        <p:nvSpPr>
          <p:cNvPr id="15" name="14 CuadroTexto"/>
          <p:cNvSpPr txBox="1"/>
          <p:nvPr/>
        </p:nvSpPr>
        <p:spPr>
          <a:xfrm>
            <a:off x="142844" y="2928934"/>
            <a:ext cx="2857520" cy="307777"/>
          </a:xfrm>
          <a:prstGeom prst="rect">
            <a:avLst/>
          </a:prstGeom>
          <a:noFill/>
        </p:spPr>
        <p:txBody>
          <a:bodyPr wrap="square" rtlCol="0">
            <a:spAutoFit/>
          </a:bodyPr>
          <a:lstStyle/>
          <a:p>
            <a:r>
              <a:rPr lang="es-MX" sz="1400" b="1" dirty="0" smtClean="0">
                <a:latin typeface="EurekaSans-Light" pitchFamily="34" charset="0"/>
              </a:rPr>
              <a:t>a) Proceso académico</a:t>
            </a:r>
            <a:endParaRPr lang="es-MX" sz="1400" b="1" dirty="0">
              <a:latin typeface="EurekaSans-Light" pitchFamily="34" charset="0"/>
            </a:endParaRPr>
          </a:p>
        </p:txBody>
      </p:sp>
      <p:sp>
        <p:nvSpPr>
          <p:cNvPr id="16" name="15 CuadroTexto"/>
          <p:cNvSpPr txBox="1"/>
          <p:nvPr/>
        </p:nvSpPr>
        <p:spPr>
          <a:xfrm>
            <a:off x="142844" y="3382408"/>
            <a:ext cx="3000396" cy="3046988"/>
          </a:xfrm>
          <a:prstGeom prst="rect">
            <a:avLst/>
          </a:prstGeom>
          <a:noFill/>
        </p:spPr>
        <p:txBody>
          <a:bodyPr wrap="square" rtlCol="0">
            <a:spAutoFit/>
          </a:bodyPr>
          <a:lstStyle/>
          <a:p>
            <a:pPr algn="just"/>
            <a:r>
              <a:rPr lang="es-MX" sz="1200" dirty="0">
                <a:latin typeface="EurekaSans-Light" pitchFamily="34" charset="0"/>
              </a:rPr>
              <a:t>Los programas a nivel licenciatura  que el Instituto ofrece actualmente son:</a:t>
            </a:r>
          </a:p>
          <a:p>
            <a:pPr algn="just"/>
            <a:endParaRPr lang="es-MX" sz="1200" dirty="0" smtClean="0">
              <a:latin typeface="EurekaSans-Light" pitchFamily="34" charset="0"/>
            </a:endParaRPr>
          </a:p>
          <a:p>
            <a:pPr lvl="0" algn="just"/>
            <a:r>
              <a:rPr lang="es-MX" sz="1200" dirty="0" smtClean="0">
                <a:latin typeface="EurekaSans-Light" pitchFamily="34" charset="0"/>
              </a:rPr>
              <a:t>Informática</a:t>
            </a:r>
            <a:r>
              <a:rPr lang="es-MX" sz="1200" dirty="0">
                <a:latin typeface="EurekaSans-Light" pitchFamily="34" charset="0"/>
              </a:rPr>
              <a:t>  </a:t>
            </a:r>
          </a:p>
          <a:p>
            <a:pPr lvl="0" algn="just"/>
            <a:r>
              <a:rPr lang="es-MX" sz="1200" dirty="0">
                <a:latin typeface="EurekaSans-Light" pitchFamily="34" charset="0"/>
              </a:rPr>
              <a:t>Administración  </a:t>
            </a:r>
          </a:p>
          <a:p>
            <a:pPr lvl="0" algn="just"/>
            <a:r>
              <a:rPr lang="es-MX" sz="1200" dirty="0">
                <a:latin typeface="EurekaSans-Light" pitchFamily="34" charset="0"/>
              </a:rPr>
              <a:t>Contaduría  </a:t>
            </a:r>
          </a:p>
          <a:p>
            <a:pPr lvl="0" algn="just"/>
            <a:r>
              <a:rPr lang="es-MX" sz="1200" dirty="0">
                <a:latin typeface="EurekaSans-Light" pitchFamily="34" charset="0"/>
              </a:rPr>
              <a:t>Ingeniería en Sistemas Computacionales  </a:t>
            </a:r>
          </a:p>
          <a:p>
            <a:pPr lvl="0" algn="just"/>
            <a:r>
              <a:rPr lang="es-MX" sz="1200" dirty="0">
                <a:latin typeface="EurekaSans-Light" pitchFamily="34" charset="0"/>
              </a:rPr>
              <a:t>Ingeniería Electrónica  </a:t>
            </a:r>
          </a:p>
          <a:p>
            <a:pPr lvl="0" algn="just"/>
            <a:r>
              <a:rPr lang="es-MX" sz="1200" dirty="0">
                <a:latin typeface="EurekaSans-Light" pitchFamily="34" charset="0"/>
              </a:rPr>
              <a:t>Ingeniería  Electromecánica  </a:t>
            </a:r>
          </a:p>
          <a:p>
            <a:pPr lvl="0" algn="just"/>
            <a:r>
              <a:rPr lang="es-MX" sz="1200" dirty="0">
                <a:latin typeface="EurekaSans-Light" pitchFamily="34" charset="0"/>
              </a:rPr>
              <a:t>Ingeniería Civil  </a:t>
            </a:r>
          </a:p>
          <a:p>
            <a:pPr lvl="0" algn="just"/>
            <a:r>
              <a:rPr lang="es-MX" sz="1200" dirty="0">
                <a:latin typeface="EurekaSans-Light" pitchFamily="34" charset="0"/>
              </a:rPr>
              <a:t>Ingeniería Bioquímica </a:t>
            </a:r>
          </a:p>
          <a:p>
            <a:pPr lvl="0" algn="just"/>
            <a:r>
              <a:rPr lang="es-MX" sz="1200" dirty="0">
                <a:latin typeface="EurekaSans-Light" pitchFamily="34" charset="0"/>
              </a:rPr>
              <a:t>Ingeniería en Gestión Empresarial</a:t>
            </a:r>
          </a:p>
          <a:p>
            <a:pPr algn="just"/>
            <a:r>
              <a:rPr lang="es-MX" sz="1200" dirty="0">
                <a:latin typeface="EurekaSans-Light" pitchFamily="34" charset="0"/>
              </a:rPr>
              <a:t> </a:t>
            </a:r>
          </a:p>
          <a:p>
            <a:pPr algn="just"/>
            <a:r>
              <a:rPr lang="es-MX" sz="1200" dirty="0">
                <a:latin typeface="EurekaSans-Light" pitchFamily="34" charset="0"/>
              </a:rPr>
              <a:t>A nivel posgrado:</a:t>
            </a:r>
          </a:p>
          <a:p>
            <a:pPr algn="just"/>
            <a:r>
              <a:rPr lang="es-MX" sz="1200" dirty="0" smtClean="0">
                <a:latin typeface="EurekaSans-Light" pitchFamily="34" charset="0"/>
              </a:rPr>
              <a:t> </a:t>
            </a:r>
          </a:p>
          <a:p>
            <a:pPr lvl="0" algn="just"/>
            <a:r>
              <a:rPr lang="es-MX" sz="1200" dirty="0" smtClean="0">
                <a:latin typeface="EurekaSans-Light" pitchFamily="34" charset="0"/>
              </a:rPr>
              <a:t>Maestría </a:t>
            </a:r>
            <a:r>
              <a:rPr lang="es-MX" sz="1200" dirty="0">
                <a:latin typeface="EurekaSans-Light" pitchFamily="34" charset="0"/>
              </a:rPr>
              <a:t>en Ciencias en </a:t>
            </a:r>
            <a:r>
              <a:rPr lang="es-MX" sz="1200" dirty="0" smtClean="0">
                <a:latin typeface="EurekaSans-Light" pitchFamily="34" charset="0"/>
              </a:rPr>
              <a:t>Alimentos</a:t>
            </a:r>
            <a:endParaRPr lang="es-MX" sz="1200" dirty="0">
              <a:latin typeface="EurekaSans-Light" pitchFamily="34" charset="0"/>
            </a:endParaRPr>
          </a:p>
        </p:txBody>
      </p:sp>
      <p:sp>
        <p:nvSpPr>
          <p:cNvPr id="20" name="19 CuadroTexto"/>
          <p:cNvSpPr txBox="1"/>
          <p:nvPr/>
        </p:nvSpPr>
        <p:spPr>
          <a:xfrm>
            <a:off x="6000792" y="1291787"/>
            <a:ext cx="3143240" cy="4708981"/>
          </a:xfrm>
          <a:prstGeom prst="rect">
            <a:avLst/>
          </a:prstGeom>
          <a:noFill/>
        </p:spPr>
        <p:txBody>
          <a:bodyPr wrap="square" rtlCol="0">
            <a:spAutoFit/>
          </a:bodyPr>
          <a:lstStyle/>
          <a:p>
            <a:pPr algn="just"/>
            <a:r>
              <a:rPr lang="es-MX" sz="1200" b="1" dirty="0">
                <a:latin typeface="EurekaSans-Light" pitchFamily="34" charset="0"/>
              </a:rPr>
              <a:t>Meta 1.</a:t>
            </a:r>
            <a:r>
              <a:rPr lang="es-MX" sz="1200" dirty="0">
                <a:latin typeface="EurekaSans-Light" pitchFamily="34" charset="0"/>
              </a:rPr>
              <a:t> </a:t>
            </a:r>
          </a:p>
          <a:p>
            <a:pPr algn="just"/>
            <a:r>
              <a:rPr lang="es-MX" sz="1200" dirty="0">
                <a:latin typeface="EurekaSans-Light" pitchFamily="34" charset="0"/>
              </a:rPr>
              <a:t>En el 2009, lograr que el 49% de los estudiantes estén inscritos en programas educativos de licenciatura reconocidos o acreditados por su calidad.</a:t>
            </a:r>
          </a:p>
          <a:p>
            <a:pPr algn="just"/>
            <a:r>
              <a:rPr lang="es-MX" sz="1200" dirty="0">
                <a:latin typeface="EurekaSans-Light" pitchFamily="34" charset="0"/>
              </a:rPr>
              <a:t> </a:t>
            </a:r>
          </a:p>
          <a:p>
            <a:pPr algn="just"/>
            <a:r>
              <a:rPr lang="es-MX" sz="1200" b="1" dirty="0">
                <a:latin typeface="EurekaSans-Light" pitchFamily="34" charset="0"/>
              </a:rPr>
              <a:t>Alcance:</a:t>
            </a:r>
            <a:endParaRPr lang="es-MX" sz="1200" dirty="0">
              <a:latin typeface="EurekaSans-Light" pitchFamily="34" charset="0"/>
            </a:endParaRPr>
          </a:p>
          <a:p>
            <a:pPr algn="just"/>
            <a:r>
              <a:rPr lang="es-MX" sz="1200" dirty="0">
                <a:latin typeface="EurekaSans-Light" pitchFamily="34" charset="0"/>
              </a:rPr>
              <a:t>Durante este periodo se realizaron actividades tendientes a la acreditación de los programas educativos de Licenciatura en Administración y Licenciatura en Contaduría, los cuales fueron evaluados por el organismo acreditador CACECA durante el </a:t>
            </a:r>
            <a:r>
              <a:rPr lang="es-MX" sz="1200" dirty="0" smtClean="0">
                <a:latin typeface="EurekaSans-Light" pitchFamily="34" charset="0"/>
              </a:rPr>
              <a:t>período </a:t>
            </a:r>
            <a:r>
              <a:rPr lang="es-MX" sz="1200" dirty="0">
                <a:latin typeface="EurekaSans-Light" pitchFamily="34" charset="0"/>
              </a:rPr>
              <a:t>comprendido del </a:t>
            </a:r>
            <a:r>
              <a:rPr lang="es-MX" sz="1200" dirty="0" smtClean="0">
                <a:latin typeface="EurekaSans-Light" pitchFamily="34" charset="0"/>
              </a:rPr>
              <a:t>07 al 09 de diciembre de 2009 </a:t>
            </a:r>
            <a:r>
              <a:rPr lang="es-MX" sz="1200" dirty="0">
                <a:latin typeface="EurekaSans-Light" pitchFamily="34" charset="0"/>
              </a:rPr>
              <a:t>quedando en proceso el dictamen. </a:t>
            </a:r>
            <a:r>
              <a:rPr lang="es-MX" sz="1200" dirty="0" smtClean="0">
                <a:latin typeface="EurekaSans-Light" pitchFamily="34" charset="0"/>
              </a:rPr>
              <a:t>Alcanzando una matrícula </a:t>
            </a:r>
            <a:r>
              <a:rPr lang="es-MX" sz="1200" dirty="0">
                <a:latin typeface="EurekaSans-Light" pitchFamily="34" charset="0"/>
              </a:rPr>
              <a:t>inscrita en programas </a:t>
            </a:r>
            <a:r>
              <a:rPr lang="es-MX" sz="1200" dirty="0" smtClean="0">
                <a:latin typeface="EurekaSans-Light" pitchFamily="34" charset="0"/>
              </a:rPr>
              <a:t>evaluados del 31%.</a:t>
            </a:r>
          </a:p>
          <a:p>
            <a:pPr algn="just"/>
            <a:endParaRPr lang="es-MX" sz="1200" dirty="0" smtClean="0">
              <a:latin typeface="EurekaSans-Light" pitchFamily="34" charset="0"/>
            </a:endParaRPr>
          </a:p>
          <a:p>
            <a:pPr algn="just"/>
            <a:endParaRPr lang="es-MX" sz="1200" dirty="0">
              <a:latin typeface="EurekaSans-Light" pitchFamily="34" charset="0"/>
            </a:endParaRPr>
          </a:p>
          <a:p>
            <a:pPr algn="just"/>
            <a:r>
              <a:rPr lang="es-MX" sz="1200" b="1" dirty="0">
                <a:latin typeface="EurekaSans-Light" pitchFamily="34" charset="0"/>
              </a:rPr>
              <a:t>Meta 2. </a:t>
            </a:r>
            <a:endParaRPr lang="es-MX" sz="1200" dirty="0">
              <a:latin typeface="EurekaSans-Light" pitchFamily="34" charset="0"/>
            </a:endParaRPr>
          </a:p>
          <a:p>
            <a:pPr algn="just"/>
            <a:r>
              <a:rPr lang="es-MX" sz="1200" dirty="0">
                <a:latin typeface="EurekaSans-Light" pitchFamily="34" charset="0"/>
              </a:rPr>
              <a:t>Lograr al 2009 que el 34% de los profesores de tiempo completo cuenten con estudios de posgrado.</a:t>
            </a:r>
          </a:p>
          <a:p>
            <a:pPr algn="just"/>
            <a:r>
              <a:rPr lang="es-MX" sz="1200" dirty="0">
                <a:latin typeface="EurekaSans-Light" pitchFamily="34" charset="0"/>
              </a:rPr>
              <a:t> </a:t>
            </a:r>
          </a:p>
          <a:p>
            <a:pPr algn="just"/>
            <a:r>
              <a:rPr lang="es-MX" sz="1200" b="1" dirty="0">
                <a:latin typeface="EurekaSans-Light" pitchFamily="34" charset="0"/>
              </a:rPr>
              <a:t>Alcance:</a:t>
            </a:r>
            <a:endParaRPr lang="es-MX" sz="1200" dirty="0">
              <a:latin typeface="EurekaSans-Light" pitchFamily="34" charset="0"/>
            </a:endParaRPr>
          </a:p>
          <a:p>
            <a:pPr algn="just"/>
            <a:r>
              <a:rPr lang="es-MX" sz="1200" dirty="0">
                <a:latin typeface="EurekaSans-Light" pitchFamily="34" charset="0"/>
              </a:rPr>
              <a:t>En el 2009 el porcentaje de Profesores de Tiempo Completo con estudios de posgrado </a:t>
            </a:r>
            <a:r>
              <a:rPr lang="es-MX" sz="1200" dirty="0" smtClean="0">
                <a:latin typeface="EurekaSans-Light" pitchFamily="34" charset="0"/>
              </a:rPr>
              <a:t>fue </a:t>
            </a:r>
            <a:r>
              <a:rPr lang="es-MX" sz="1200" dirty="0">
                <a:latin typeface="EurekaSans-Light" pitchFamily="34" charset="0"/>
              </a:rPr>
              <a:t>del 60%, lo </a:t>
            </a:r>
            <a:r>
              <a:rPr lang="es-MX" sz="1200" dirty="0" smtClean="0">
                <a:latin typeface="EurekaSans-Light" pitchFamily="34" charset="0"/>
              </a:rPr>
              <a:t>cual impacta en la mejora de </a:t>
            </a:r>
            <a:r>
              <a:rPr lang="es-MX" sz="1200" dirty="0">
                <a:latin typeface="EurekaSans-Light" pitchFamily="34" charset="0"/>
              </a:rPr>
              <a:t>la calidad del proceso de aprendizaje en nuestros programas de estudio.</a:t>
            </a:r>
          </a:p>
        </p:txBody>
      </p:sp>
      <p:graphicFrame>
        <p:nvGraphicFramePr>
          <p:cNvPr id="21" name="1 Gráfico"/>
          <p:cNvGraphicFramePr>
            <a:graphicFrameLocks noGrp="1"/>
          </p:cNvGraphicFramePr>
          <p:nvPr/>
        </p:nvGraphicFramePr>
        <p:xfrm>
          <a:off x="2928926" y="3429000"/>
          <a:ext cx="3071834" cy="2857520"/>
        </p:xfrm>
        <a:graphic>
          <a:graphicData uri="http://schemas.openxmlformats.org/drawingml/2006/chart">
            <c:chart xmlns:c="http://schemas.openxmlformats.org/drawingml/2006/chart" xmlns:r="http://schemas.openxmlformats.org/officeDocument/2006/relationships" r:id="rId6"/>
          </a:graphicData>
        </a:graphic>
      </p:graphicFrame>
      <p:pic>
        <p:nvPicPr>
          <p:cNvPr id="23" name="22 Imagen" descr="revición de las carpetas de acredit. 05 11 09 009.jpg"/>
          <p:cNvPicPr>
            <a:picLocks noChangeAspect="1"/>
          </p:cNvPicPr>
          <p:nvPr/>
        </p:nvPicPr>
        <p:blipFill>
          <a:blip r:embed="rId7" cstate="print"/>
          <a:stretch>
            <a:fillRect/>
          </a:stretch>
        </p:blipFill>
        <p:spPr>
          <a:xfrm>
            <a:off x="3143240" y="1196561"/>
            <a:ext cx="2786082" cy="2089562"/>
          </a:xfrm>
          <a:prstGeom prst="rect">
            <a:avLst/>
          </a:prstGeom>
          <a:ln>
            <a:noFill/>
          </a:ln>
          <a:effectLst>
            <a:outerShdw blurRad="292100" dist="139700" dir="2700000" algn="tl" rotWithShape="0">
              <a:srgbClr val="333333">
                <a:alpha val="65000"/>
              </a:srgbClr>
            </a:outerShdw>
            <a:softEdge rad="317500"/>
          </a:effectLst>
        </p:spPr>
      </p:pic>
      <p:sp>
        <p:nvSpPr>
          <p:cNvPr id="24" name="23 CuadroTexto"/>
          <p:cNvSpPr txBox="1"/>
          <p:nvPr/>
        </p:nvSpPr>
        <p:spPr>
          <a:xfrm>
            <a:off x="4000464" y="6488692"/>
            <a:ext cx="5143536" cy="369332"/>
          </a:xfrm>
          <a:prstGeom prst="rect">
            <a:avLst/>
          </a:prstGeom>
          <a:noFill/>
        </p:spPr>
        <p:txBody>
          <a:bodyPr wrap="square" rtlCol="0">
            <a:spAutoFit/>
          </a:bodyPr>
          <a:lstStyle/>
          <a:p>
            <a:pPr algn="r"/>
            <a:r>
              <a:rPr lang="es-MX" sz="900" dirty="0" smtClean="0">
                <a:latin typeface="EurekaSans-Light" pitchFamily="34" charset="0"/>
              </a:rPr>
              <a:t>Diseño e Imagen:</a:t>
            </a:r>
          </a:p>
          <a:p>
            <a:pPr algn="r"/>
            <a:r>
              <a:rPr lang="es-MX" sz="900" dirty="0" smtClean="0">
                <a:latin typeface="EurekaSans-Light" pitchFamily="34" charset="0"/>
              </a:rPr>
              <a:t>L.A. David Tomás </a:t>
            </a:r>
            <a:r>
              <a:rPr lang="es-MX" sz="900" dirty="0" err="1" smtClean="0">
                <a:latin typeface="EurekaSans-Light" pitchFamily="34" charset="0"/>
              </a:rPr>
              <a:t>Illana</a:t>
            </a:r>
            <a:endParaRPr lang="es-MX" sz="900" dirty="0">
              <a:latin typeface="EurekaSans-Light"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inta perforada"/>
          <p:cNvSpPr/>
          <p:nvPr/>
        </p:nvSpPr>
        <p:spPr>
          <a:xfrm>
            <a:off x="3143240" y="571480"/>
            <a:ext cx="2786082" cy="6286520"/>
          </a:xfrm>
          <a:prstGeom prst="flowChartPunchedTap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18 Grupo"/>
          <p:cNvGrpSpPr/>
          <p:nvPr/>
        </p:nvGrpSpPr>
        <p:grpSpPr>
          <a:xfrm>
            <a:off x="0" y="0"/>
            <a:ext cx="9144032" cy="6858000"/>
            <a:chOff x="0" y="0"/>
            <a:chExt cx="9144032" cy="6858000"/>
          </a:xfrm>
        </p:grpSpPr>
        <p:grpSp>
          <p:nvGrpSpPr>
            <p:cNvPr id="3" name="15 Grupo"/>
            <p:cNvGrpSpPr/>
            <p:nvPr/>
          </p:nvGrpSpPr>
          <p:grpSpPr>
            <a:xfrm>
              <a:off x="0" y="0"/>
              <a:ext cx="9144032" cy="6858000"/>
              <a:chOff x="0" y="0"/>
              <a:chExt cx="9144032" cy="6858000"/>
            </a:xfrm>
          </p:grpSpPr>
          <p:sp>
            <p:nvSpPr>
              <p:cNvPr id="10" name="9 Rectángulo"/>
              <p:cNvSpPr/>
              <p:nvPr/>
            </p:nvSpPr>
            <p:spPr>
              <a:xfrm>
                <a:off x="0" y="1000108"/>
                <a:ext cx="571472" cy="5857892"/>
              </a:xfrm>
              <a:prstGeom prst="rect">
                <a:avLst/>
              </a:prstGeom>
              <a:solidFill>
                <a:srgbClr val="FFF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traso"/>
              <p:cNvSpPr/>
              <p:nvPr/>
            </p:nvSpPr>
            <p:spPr>
              <a:xfrm rot="10800000">
                <a:off x="142843" y="1000108"/>
                <a:ext cx="571504" cy="5643602"/>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p:cNvSpPr/>
              <p:nvPr/>
            </p:nvSpPr>
            <p:spPr>
              <a:xfrm>
                <a:off x="0" y="0"/>
                <a:ext cx="8786842" cy="7143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Picture 4" descr="POLITICA DE CALIDAD"/>
              <p:cNvPicPr>
                <a:picLocks noChangeAspect="1" noChangeArrowheads="1"/>
              </p:cNvPicPr>
              <p:nvPr/>
            </p:nvPicPr>
            <p:blipFill>
              <a:blip r:embed="rId2"/>
              <a:srcRect l="1539" t="16547" b="72656"/>
              <a:stretch>
                <a:fillRect/>
              </a:stretch>
            </p:blipFill>
            <p:spPr bwMode="auto">
              <a:xfrm>
                <a:off x="0" y="571480"/>
                <a:ext cx="9144000" cy="500066"/>
              </a:xfrm>
              <a:prstGeom prst="rect">
                <a:avLst/>
              </a:prstGeom>
              <a:noFill/>
              <a:ln w="9525">
                <a:noFill/>
                <a:miter lim="800000"/>
                <a:headEnd/>
                <a:tailEnd/>
              </a:ln>
            </p:spPr>
          </p:pic>
          <p:pic>
            <p:nvPicPr>
              <p:cNvPr id="4" name="3 Imagen" descr="Nueva imagen.png"/>
              <p:cNvPicPr>
                <a:picLocks noChangeAspect="1"/>
              </p:cNvPicPr>
              <p:nvPr/>
            </p:nvPicPr>
            <p:blipFill>
              <a:blip r:embed="rId3"/>
              <a:stretch>
                <a:fillRect/>
              </a:stretch>
            </p:blipFill>
            <p:spPr>
              <a:xfrm>
                <a:off x="7572396" y="71414"/>
                <a:ext cx="798165" cy="357190"/>
              </a:xfrm>
              <a:prstGeom prst="rect">
                <a:avLst/>
              </a:prstGeom>
            </p:spPr>
          </p:pic>
          <p:pic>
            <p:nvPicPr>
              <p:cNvPr id="5" name="4 Imagen" descr="logotec.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072330" y="71414"/>
                <a:ext cx="428628" cy="441487"/>
              </a:xfrm>
              <a:prstGeom prst="rect">
                <a:avLst/>
              </a:prstGeom>
            </p:spPr>
          </p:pic>
          <p:pic>
            <p:nvPicPr>
              <p:cNvPr id="6" name="5 Imagen"/>
              <p:cNvPicPr/>
              <p:nvPr/>
            </p:nvPicPr>
            <p:blipFill>
              <a:blip r:embed="rId5" cstate="print"/>
              <a:srcRect l="85156" t="40664"/>
              <a:stretch>
                <a:fillRect/>
              </a:stretch>
            </p:blipFill>
            <p:spPr bwMode="auto">
              <a:xfrm>
                <a:off x="8501090" y="0"/>
                <a:ext cx="642942" cy="857232"/>
              </a:xfrm>
              <a:prstGeom prst="rect">
                <a:avLst/>
              </a:prstGeom>
              <a:noFill/>
              <a:ln w="9525">
                <a:noFill/>
                <a:miter lim="800000"/>
                <a:headEnd/>
                <a:tailEnd/>
              </a:ln>
            </p:spPr>
          </p:pic>
          <p:sp>
            <p:nvSpPr>
              <p:cNvPr id="12" name="11 Rectángulo"/>
              <p:cNvSpPr/>
              <p:nvPr/>
            </p:nvSpPr>
            <p:spPr>
              <a:xfrm>
                <a:off x="0" y="6500834"/>
                <a:ext cx="9144000" cy="35716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CuadroTexto"/>
            <p:cNvSpPr txBox="1"/>
            <p:nvPr/>
          </p:nvSpPr>
          <p:spPr>
            <a:xfrm>
              <a:off x="6572264" y="6541778"/>
              <a:ext cx="2571768" cy="276999"/>
            </a:xfrm>
            <a:prstGeom prst="rect">
              <a:avLst/>
            </a:prstGeom>
            <a:noFill/>
          </p:spPr>
          <p:txBody>
            <a:bodyPr wrap="square" rtlCol="0">
              <a:spAutoFit/>
            </a:bodyPr>
            <a:lstStyle/>
            <a:p>
              <a:pPr algn="r"/>
              <a:r>
                <a:rPr lang="es-MX" sz="1200" b="1" dirty="0" smtClean="0">
                  <a:solidFill>
                    <a:schemeClr val="bg1"/>
                  </a:solidFill>
                  <a:latin typeface="EurekaSans-Light" pitchFamily="34" charset="0"/>
                </a:rPr>
                <a:t>Informe de Rendición de Cuentas 2009</a:t>
              </a:r>
              <a:endParaRPr lang="es-MX" sz="1200" b="1" dirty="0">
                <a:solidFill>
                  <a:schemeClr val="bg1"/>
                </a:solidFill>
                <a:latin typeface="EurekaSans-Light" pitchFamily="34" charset="0"/>
              </a:endParaRPr>
            </a:p>
          </p:txBody>
        </p:sp>
      </p:grpSp>
      <p:sp>
        <p:nvSpPr>
          <p:cNvPr id="14" name="13 CuadroTexto"/>
          <p:cNvSpPr txBox="1"/>
          <p:nvPr/>
        </p:nvSpPr>
        <p:spPr>
          <a:xfrm>
            <a:off x="142844" y="1071546"/>
            <a:ext cx="2928958" cy="5816977"/>
          </a:xfrm>
          <a:prstGeom prst="rect">
            <a:avLst/>
          </a:prstGeom>
          <a:noFill/>
        </p:spPr>
        <p:txBody>
          <a:bodyPr wrap="square" rtlCol="0">
            <a:spAutoFit/>
          </a:bodyPr>
          <a:lstStyle/>
          <a:p>
            <a:pPr algn="just"/>
            <a:r>
              <a:rPr lang="es-MX" sz="1200" b="1" dirty="0">
                <a:latin typeface="EurekaSans-Light" pitchFamily="34" charset="0"/>
              </a:rPr>
              <a:t>Meta 3.</a:t>
            </a:r>
            <a:endParaRPr lang="es-MX" sz="1200" dirty="0">
              <a:latin typeface="EurekaSans-Light" pitchFamily="34" charset="0"/>
            </a:endParaRPr>
          </a:p>
          <a:p>
            <a:pPr algn="just"/>
            <a:r>
              <a:rPr lang="es-MX" sz="1200" dirty="0">
                <a:latin typeface="EurekaSans-Light" pitchFamily="34" charset="0"/>
              </a:rPr>
              <a:t>Alcanzar en el 2009, una eficiencia de egreso (eficiencia terminal) del 62% en los programas educativos de licenciatura.</a:t>
            </a:r>
          </a:p>
          <a:p>
            <a:pPr algn="just"/>
            <a:r>
              <a:rPr lang="es-MX" sz="1200" dirty="0">
                <a:latin typeface="EurekaSans-Light" pitchFamily="34" charset="0"/>
              </a:rPr>
              <a:t> </a:t>
            </a:r>
          </a:p>
          <a:p>
            <a:pPr algn="just"/>
            <a:r>
              <a:rPr lang="es-MX" sz="1200" b="1" dirty="0">
                <a:latin typeface="EurekaSans-Light" pitchFamily="34" charset="0"/>
              </a:rPr>
              <a:t>Alcance:</a:t>
            </a:r>
            <a:endParaRPr lang="es-MX" sz="1200" dirty="0">
              <a:latin typeface="EurekaSans-Light" pitchFamily="34" charset="0"/>
            </a:endParaRPr>
          </a:p>
          <a:p>
            <a:pPr algn="just"/>
            <a:r>
              <a:rPr lang="es-MX" sz="1200" dirty="0">
                <a:latin typeface="EurekaSans-Light" pitchFamily="34" charset="0"/>
              </a:rPr>
              <a:t>Se puede observar en la siguiente tabla que para el periodo de este informe la eficiencia de egreso para el cohorte generacional 2005 – 2009 el total de egresados fue de 412 los cuales representan un 63%, por lo que la meta estimada se supera en un 1%. </a:t>
            </a:r>
            <a:endParaRPr lang="es-MX" sz="1200" dirty="0" smtClean="0">
              <a:latin typeface="EurekaSans-Light" pitchFamily="34" charset="0"/>
            </a:endParaRPr>
          </a:p>
          <a:p>
            <a:pPr algn="just"/>
            <a:endParaRPr lang="es-MX" sz="1200" dirty="0">
              <a:latin typeface="EurekaSans-Light" pitchFamily="34" charset="0"/>
            </a:endParaRPr>
          </a:p>
          <a:p>
            <a:pPr algn="just"/>
            <a:r>
              <a:rPr lang="es-MX" sz="1200" b="1" dirty="0">
                <a:latin typeface="EurekaSans-Light" pitchFamily="34" charset="0"/>
              </a:rPr>
              <a:t>Meta 4.</a:t>
            </a:r>
            <a:endParaRPr lang="es-MX" sz="1200" dirty="0">
              <a:latin typeface="EurekaSans-Light" pitchFamily="34" charset="0"/>
            </a:endParaRPr>
          </a:p>
          <a:p>
            <a:pPr algn="just"/>
            <a:r>
              <a:rPr lang="es-MX" sz="1200" dirty="0">
                <a:latin typeface="EurekaSans-Light" pitchFamily="34" charset="0"/>
              </a:rPr>
              <a:t>En el 2009, lograr que el 100% de los estudiantes de posgrado estén inscritos en programas reconocidos en el Padrón Nacional de Posgrado de Calidad (PNPC).</a:t>
            </a:r>
          </a:p>
          <a:p>
            <a:pPr algn="just"/>
            <a:r>
              <a:rPr lang="es-MX" sz="1200" dirty="0">
                <a:latin typeface="EurekaSans-Light" pitchFamily="34" charset="0"/>
              </a:rPr>
              <a:t> </a:t>
            </a:r>
          </a:p>
          <a:p>
            <a:pPr algn="just"/>
            <a:r>
              <a:rPr lang="es-MX" sz="1200" b="1" dirty="0">
                <a:latin typeface="EurekaSans-Light" pitchFamily="34" charset="0"/>
              </a:rPr>
              <a:t>Alcance:</a:t>
            </a:r>
            <a:endParaRPr lang="es-MX" sz="1200" dirty="0">
              <a:latin typeface="EurekaSans-Light" pitchFamily="34" charset="0"/>
            </a:endParaRPr>
          </a:p>
          <a:p>
            <a:pPr algn="just"/>
            <a:r>
              <a:rPr lang="es-MX" sz="1200" dirty="0">
                <a:latin typeface="EurekaSans-Light" pitchFamily="34" charset="0"/>
              </a:rPr>
              <a:t>La Maestría en Ciencias en Alimentos es uno de los programas de posgrado del Sistema Nacional de Educación Superior Tecnológica, reconocidos en el Programa Nacional de Posgrados de Calidad, con una matrícula de 19 y 20 estudiantes atendidos durante los 2 semestres del año en cuestión, los cuales estuvieron inscritos en programas reconocidos, por lo que el grado de cumplimiento de esta meta es del 100%.</a:t>
            </a:r>
          </a:p>
          <a:p>
            <a:pPr algn="just"/>
            <a:endParaRPr lang="es-MX" sz="1200" dirty="0">
              <a:latin typeface="EurekaSans-Light" pitchFamily="34" charset="0"/>
            </a:endParaRPr>
          </a:p>
        </p:txBody>
      </p:sp>
      <p:sp>
        <p:nvSpPr>
          <p:cNvPr id="16" name="15 CuadroTexto"/>
          <p:cNvSpPr txBox="1"/>
          <p:nvPr/>
        </p:nvSpPr>
        <p:spPr>
          <a:xfrm>
            <a:off x="6000792" y="1071546"/>
            <a:ext cx="3143240" cy="5447645"/>
          </a:xfrm>
          <a:prstGeom prst="rect">
            <a:avLst/>
          </a:prstGeom>
          <a:noFill/>
        </p:spPr>
        <p:txBody>
          <a:bodyPr wrap="square" rtlCol="0">
            <a:spAutoFit/>
          </a:bodyPr>
          <a:lstStyle/>
          <a:p>
            <a:pPr algn="just"/>
            <a:r>
              <a:rPr lang="es-MX" sz="1200" b="1" dirty="0">
                <a:latin typeface="EurekaSans-Light" pitchFamily="34" charset="0"/>
              </a:rPr>
              <a:t>Meta 5. </a:t>
            </a:r>
            <a:endParaRPr lang="es-MX" sz="1200" dirty="0">
              <a:latin typeface="EurekaSans-Light" pitchFamily="34" charset="0"/>
            </a:endParaRPr>
          </a:p>
          <a:p>
            <a:pPr algn="just"/>
            <a:r>
              <a:rPr lang="es-MX" sz="1200" dirty="0">
                <a:latin typeface="EurekaSans-Light" pitchFamily="34" charset="0"/>
              </a:rPr>
              <a:t>Lograr en el 2009, una eficiencia de egreso (eficiencia terminal) del 90% en los programas educativos de posgrado.</a:t>
            </a:r>
          </a:p>
          <a:p>
            <a:pPr algn="just"/>
            <a:r>
              <a:rPr lang="es-MX" sz="1200" dirty="0">
                <a:latin typeface="EurekaSans-Light" pitchFamily="34" charset="0"/>
              </a:rPr>
              <a:t> </a:t>
            </a:r>
            <a:endParaRPr lang="es-MX" sz="1200" dirty="0" smtClean="0">
              <a:latin typeface="EurekaSans-Light" pitchFamily="34" charset="0"/>
            </a:endParaRPr>
          </a:p>
          <a:p>
            <a:pPr algn="just"/>
            <a:r>
              <a:rPr lang="es-MX" sz="1200" b="1" dirty="0" smtClean="0">
                <a:latin typeface="EurekaSans-Light" pitchFamily="34" charset="0"/>
              </a:rPr>
              <a:t>Alcance</a:t>
            </a:r>
            <a:r>
              <a:rPr lang="es-MX" sz="1200" b="1" dirty="0">
                <a:latin typeface="EurekaSans-Light" pitchFamily="34" charset="0"/>
              </a:rPr>
              <a:t>:</a:t>
            </a:r>
            <a:endParaRPr lang="es-MX" sz="1200" dirty="0">
              <a:latin typeface="EurekaSans-Light" pitchFamily="34" charset="0"/>
            </a:endParaRPr>
          </a:p>
          <a:p>
            <a:pPr algn="just"/>
            <a:r>
              <a:rPr lang="es-MX" sz="1200" dirty="0" smtClean="0">
                <a:latin typeface="EurekaSans-Light" pitchFamily="34" charset="0"/>
              </a:rPr>
              <a:t>La eficiencia </a:t>
            </a:r>
            <a:r>
              <a:rPr lang="es-MX" sz="1200" dirty="0">
                <a:latin typeface="EurekaSans-Light" pitchFamily="34" charset="0"/>
              </a:rPr>
              <a:t>de egreso en el programa de Maestría en Ciencias en Alimentos, durante el 2009 fue </a:t>
            </a:r>
            <a:r>
              <a:rPr lang="es-MX" sz="1200" dirty="0" smtClean="0">
                <a:latin typeface="EurekaSans-Light" pitchFamily="34" charset="0"/>
              </a:rPr>
              <a:t>del 90% logrando el compromiso institucional con respecto a la meta.</a:t>
            </a:r>
          </a:p>
          <a:p>
            <a:pPr algn="just"/>
            <a:endParaRPr lang="es-MX" sz="1200" dirty="0" smtClean="0">
              <a:latin typeface="EurekaSans-Light" pitchFamily="34" charset="0"/>
            </a:endParaRPr>
          </a:p>
          <a:p>
            <a:pPr algn="just"/>
            <a:endParaRPr lang="es-MX" sz="1200" dirty="0" smtClean="0">
              <a:latin typeface="EurekaSans-Light" pitchFamily="34" charset="0"/>
            </a:endParaRPr>
          </a:p>
          <a:p>
            <a:pPr algn="just"/>
            <a:r>
              <a:rPr lang="es-MX" sz="1200" b="1" dirty="0" smtClean="0">
                <a:latin typeface="EurekaSans-Light" pitchFamily="34" charset="0"/>
              </a:rPr>
              <a:t>Meta </a:t>
            </a:r>
            <a:r>
              <a:rPr lang="es-MX" sz="1200" b="1" dirty="0">
                <a:latin typeface="EurekaSans-Light" pitchFamily="34" charset="0"/>
              </a:rPr>
              <a:t>6.</a:t>
            </a:r>
            <a:endParaRPr lang="es-MX" sz="1200" dirty="0">
              <a:latin typeface="EurekaSans-Light" pitchFamily="34" charset="0"/>
            </a:endParaRPr>
          </a:p>
          <a:p>
            <a:pPr algn="just"/>
            <a:r>
              <a:rPr lang="es-MX" sz="1200" dirty="0">
                <a:latin typeface="EurekaSans-Light" pitchFamily="34" charset="0"/>
              </a:rPr>
              <a:t>Para el 2009, lograr que 9 de los profesores de tiempo completo obtengan reconocimiento del perfil deseable.</a:t>
            </a:r>
          </a:p>
          <a:p>
            <a:pPr algn="just"/>
            <a:endParaRPr lang="es-MX" sz="1200" dirty="0" smtClean="0">
              <a:latin typeface="EurekaSans-Light" pitchFamily="34" charset="0"/>
            </a:endParaRPr>
          </a:p>
          <a:p>
            <a:pPr algn="just"/>
            <a:r>
              <a:rPr lang="es-MX" sz="1200" b="1" dirty="0" smtClean="0">
                <a:latin typeface="EurekaSans-Light" pitchFamily="34" charset="0"/>
              </a:rPr>
              <a:t>Alcance</a:t>
            </a:r>
            <a:r>
              <a:rPr lang="es-MX" sz="1200" b="1" dirty="0">
                <a:latin typeface="EurekaSans-Light" pitchFamily="34" charset="0"/>
              </a:rPr>
              <a:t>:</a:t>
            </a:r>
            <a:endParaRPr lang="es-MX" sz="1200" dirty="0">
              <a:latin typeface="EurekaSans-Light" pitchFamily="34" charset="0"/>
            </a:endParaRPr>
          </a:p>
          <a:p>
            <a:pPr algn="just"/>
            <a:r>
              <a:rPr lang="es-MX" sz="1200" dirty="0">
                <a:latin typeface="EurekaSans-Light" pitchFamily="34" charset="0"/>
              </a:rPr>
              <a:t>Siete profesores de Tiempo Completo cuentan con el reconocimiento del perfil deseable de PROMEP. Esto contribuye al fortalecimiento de la práctica docente y de investigación en el Instituto. Representando un avance del 78% con respecto a la meta</a:t>
            </a:r>
            <a:r>
              <a:rPr lang="es-MX" sz="1200" dirty="0" smtClean="0">
                <a:latin typeface="EurekaSans-Light" pitchFamily="34" charset="0"/>
              </a:rPr>
              <a:t>.</a:t>
            </a:r>
          </a:p>
          <a:p>
            <a:pPr algn="just"/>
            <a:r>
              <a:rPr lang="es-MX" sz="1200" dirty="0" smtClean="0">
                <a:latin typeface="EurekaSans-Light" pitchFamily="34" charset="0"/>
              </a:rPr>
              <a:t>Profesores con reconocimiento del Perfil Deseable:</a:t>
            </a:r>
          </a:p>
          <a:p>
            <a:pPr algn="just"/>
            <a:r>
              <a:rPr lang="es-MX" sz="1200" dirty="0" smtClean="0">
                <a:latin typeface="EurekaSans-Light" pitchFamily="34" charset="0"/>
              </a:rPr>
              <a:t>Dr. Erasmo Herman y Lara</a:t>
            </a:r>
          </a:p>
          <a:p>
            <a:pPr algn="just"/>
            <a:r>
              <a:rPr lang="es-MX" sz="1200" dirty="0" smtClean="0">
                <a:latin typeface="EurekaSans-Light" pitchFamily="34" charset="0"/>
              </a:rPr>
              <a:t>Dra. Cecilia Eugenia Martínez Sánchez</a:t>
            </a:r>
          </a:p>
          <a:p>
            <a:pPr algn="just"/>
            <a:r>
              <a:rPr lang="es-MX" sz="1200" dirty="0" smtClean="0">
                <a:latin typeface="EurekaSans-Light" pitchFamily="34" charset="0"/>
              </a:rPr>
              <a:t>M.C. Ernestina Paz Gamboa</a:t>
            </a:r>
          </a:p>
          <a:p>
            <a:pPr algn="just"/>
            <a:r>
              <a:rPr lang="es-MX" sz="1200" dirty="0" smtClean="0">
                <a:latin typeface="EurekaSans-Light" pitchFamily="34" charset="0"/>
              </a:rPr>
              <a:t>Dra. Araceli Pérez Silva</a:t>
            </a:r>
          </a:p>
          <a:p>
            <a:pPr algn="just"/>
            <a:r>
              <a:rPr lang="es-MX" sz="1200" dirty="0" smtClean="0">
                <a:latin typeface="EurekaSans-Light" pitchFamily="34" charset="0"/>
              </a:rPr>
              <a:t>Dr. Enrique Ramírez Figueroa</a:t>
            </a:r>
          </a:p>
          <a:p>
            <a:pPr algn="just"/>
            <a:r>
              <a:rPr lang="es-MX" sz="1200" dirty="0" smtClean="0">
                <a:latin typeface="EurekaSans-Light" pitchFamily="34" charset="0"/>
              </a:rPr>
              <a:t>Dra. María de los Ángeles Vivar Vera</a:t>
            </a:r>
          </a:p>
        </p:txBody>
      </p:sp>
      <p:graphicFrame>
        <p:nvGraphicFramePr>
          <p:cNvPr id="18" name="17 Tabla"/>
          <p:cNvGraphicFramePr>
            <a:graphicFrameLocks noGrp="1"/>
          </p:cNvGraphicFramePr>
          <p:nvPr/>
        </p:nvGraphicFramePr>
        <p:xfrm>
          <a:off x="3143240" y="1928802"/>
          <a:ext cx="2786082" cy="4050030"/>
        </p:xfrm>
        <a:graphic>
          <a:graphicData uri="http://schemas.openxmlformats.org/drawingml/2006/table">
            <a:tbl>
              <a:tblPr>
                <a:tableStyleId>{5FD0F851-EC5A-4D38-B0AD-8093EC10F338}</a:tableStyleId>
              </a:tblPr>
              <a:tblGrid>
                <a:gridCol w="928694"/>
                <a:gridCol w="727309"/>
                <a:gridCol w="625890"/>
                <a:gridCol w="504189"/>
              </a:tblGrid>
              <a:tr h="400050">
                <a:tc>
                  <a:txBody>
                    <a:bodyPr/>
                    <a:lstStyle/>
                    <a:p>
                      <a:pPr algn="ctr" fontAlgn="ctr"/>
                      <a:r>
                        <a:rPr lang="es-MX" sz="1200" u="none" strike="noStrike" dirty="0">
                          <a:latin typeface="EurekaSans-Light" pitchFamily="34" charset="0"/>
                        </a:rPr>
                        <a:t>Programa</a:t>
                      </a:r>
                      <a:endParaRPr lang="es-MX" sz="1200" b="1" i="0" u="none" strike="noStrike" dirty="0">
                        <a:solidFill>
                          <a:srgbClr val="000000"/>
                        </a:solidFill>
                        <a:latin typeface="EurekaSans-Light"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200" u="none" strike="noStrike" dirty="0">
                          <a:latin typeface="EurekaSans-Light" pitchFamily="34" charset="0"/>
                        </a:rPr>
                        <a:t>Nuevo Ingreso (12 semestres atrás) </a:t>
                      </a:r>
                      <a:endParaRPr lang="es-MX" sz="1200" b="1" i="0" u="none" strike="noStrike" dirty="0">
                        <a:solidFill>
                          <a:srgbClr val="000000"/>
                        </a:solidFill>
                        <a:latin typeface="EurekaSans-Light"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200" u="none" strike="noStrike" dirty="0">
                          <a:latin typeface="EurekaSans-Light" pitchFamily="34" charset="0"/>
                        </a:rPr>
                        <a:t>Egresados en el cohorte</a:t>
                      </a:r>
                      <a:endParaRPr lang="es-MX" sz="1200" b="1" i="0" u="none" strike="noStrike" dirty="0">
                        <a:solidFill>
                          <a:srgbClr val="000000"/>
                        </a:solidFill>
                        <a:latin typeface="EurekaSans-Light"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MX" sz="1200" u="none" strike="noStrike" dirty="0">
                          <a:latin typeface="EurekaSans-Light" pitchFamily="34" charset="0"/>
                        </a:rPr>
                        <a:t>Eficiencia de Egreso</a:t>
                      </a:r>
                      <a:endParaRPr lang="es-MX" sz="1200" b="1" i="0" u="none" strike="noStrike" dirty="0">
                        <a:solidFill>
                          <a:srgbClr val="000000"/>
                        </a:solidFill>
                        <a:latin typeface="EurekaSans-Light"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0050">
                <a:tc>
                  <a:txBody>
                    <a:bodyPr/>
                    <a:lstStyle/>
                    <a:p>
                      <a:pPr algn="l" fontAlgn="b"/>
                      <a:r>
                        <a:rPr lang="es-MX" sz="1200" u="none" strike="noStrike" dirty="0">
                          <a:latin typeface="EurekaSans-Light" pitchFamily="34" charset="0"/>
                        </a:rPr>
                        <a:t>Licenciatura en Administración</a:t>
                      </a:r>
                      <a:endParaRPr lang="es-MX" sz="1200" b="0" i="0" u="none" strike="noStrike" dirty="0">
                        <a:solidFill>
                          <a:srgbClr val="000000"/>
                        </a:solidFill>
                        <a:latin typeface="EurekaSans-Light"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MX" sz="1200" u="none" strike="noStrike" dirty="0">
                          <a:latin typeface="EurekaSans-Light" pitchFamily="34" charset="0"/>
                        </a:rPr>
                        <a:t>102</a:t>
                      </a:r>
                      <a:endParaRPr lang="es-MX" sz="1200" b="0" i="0" u="none" strike="noStrike" dirty="0">
                        <a:solidFill>
                          <a:srgbClr val="000000"/>
                        </a:solidFill>
                        <a:latin typeface="EurekaSans-Light"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MX" sz="1200" u="none" strike="noStrike" dirty="0">
                          <a:latin typeface="EurekaSans-Light" pitchFamily="34" charset="0"/>
                        </a:rPr>
                        <a:t>72</a:t>
                      </a:r>
                      <a:endParaRPr lang="es-MX" sz="1200" b="0" i="0" u="none" strike="noStrike" dirty="0">
                        <a:solidFill>
                          <a:srgbClr val="000000"/>
                        </a:solidFill>
                        <a:latin typeface="EurekaSans-Light"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MX" sz="1200" u="none" strike="noStrike" dirty="0">
                          <a:latin typeface="EurekaSans-Light" pitchFamily="34" charset="0"/>
                        </a:rPr>
                        <a:t>71%</a:t>
                      </a:r>
                      <a:endParaRPr lang="es-MX" sz="1200" b="0" i="0" u="none" strike="noStrike" dirty="0">
                        <a:solidFill>
                          <a:srgbClr val="000000"/>
                        </a:solidFill>
                        <a:latin typeface="EurekaSans-Light"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0050">
                <a:tc>
                  <a:txBody>
                    <a:bodyPr/>
                    <a:lstStyle/>
                    <a:p>
                      <a:pPr algn="l" fontAlgn="b"/>
                      <a:r>
                        <a:rPr lang="es-MX" sz="1200" u="none" strike="noStrike" dirty="0">
                          <a:latin typeface="EurekaSans-Light" pitchFamily="34" charset="0"/>
                        </a:rPr>
                        <a:t>Licenciatura en Contaduría</a:t>
                      </a:r>
                      <a:endParaRPr lang="es-MX" sz="1200" b="0" i="0" u="none" strike="noStrike" dirty="0">
                        <a:solidFill>
                          <a:srgbClr val="000000"/>
                        </a:solidFill>
                        <a:latin typeface="EurekaSans-Light"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MX" sz="1200" u="none" strike="noStrike" dirty="0">
                          <a:latin typeface="EurekaSans-Light" pitchFamily="34" charset="0"/>
                        </a:rPr>
                        <a:t>108</a:t>
                      </a:r>
                      <a:endParaRPr lang="es-MX" sz="1200" b="0" i="0" u="none" strike="noStrike" dirty="0">
                        <a:solidFill>
                          <a:srgbClr val="000000"/>
                        </a:solidFill>
                        <a:latin typeface="EurekaSans-Light"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MX" sz="1200" u="none" strike="noStrike" dirty="0">
                          <a:latin typeface="EurekaSans-Light" pitchFamily="34" charset="0"/>
                        </a:rPr>
                        <a:t>89</a:t>
                      </a:r>
                      <a:endParaRPr lang="es-MX" sz="1200" b="0" i="0" u="none" strike="noStrike" dirty="0">
                        <a:solidFill>
                          <a:srgbClr val="000000"/>
                        </a:solidFill>
                        <a:latin typeface="EurekaSans-Light"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MX" sz="1200" u="none" strike="noStrike" dirty="0">
                          <a:latin typeface="EurekaSans-Light" pitchFamily="34" charset="0"/>
                        </a:rPr>
                        <a:t>82%</a:t>
                      </a:r>
                      <a:endParaRPr lang="es-MX" sz="1200" b="0" i="0" u="none" strike="noStrike" dirty="0">
                        <a:solidFill>
                          <a:srgbClr val="000000"/>
                        </a:solidFill>
                        <a:latin typeface="EurekaSans-Light"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025">
                <a:tc>
                  <a:txBody>
                    <a:bodyPr/>
                    <a:lstStyle/>
                    <a:p>
                      <a:pPr algn="l" fontAlgn="b"/>
                      <a:r>
                        <a:rPr lang="es-MX" sz="1200" u="none" strike="noStrike" dirty="0">
                          <a:latin typeface="EurekaSans-Light" pitchFamily="34" charset="0"/>
                        </a:rPr>
                        <a:t>Ingeniería Bioquímica</a:t>
                      </a:r>
                      <a:endParaRPr lang="es-MX" sz="1200" b="0" i="0" u="none" strike="noStrike" dirty="0">
                        <a:solidFill>
                          <a:srgbClr val="000000"/>
                        </a:solidFill>
                        <a:latin typeface="EurekaSans-Light"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MX" sz="1200" u="none" strike="noStrike" dirty="0">
                          <a:latin typeface="EurekaSans-Light" pitchFamily="34" charset="0"/>
                        </a:rPr>
                        <a:t>70</a:t>
                      </a:r>
                      <a:endParaRPr lang="es-MX" sz="1200" b="0" i="0" u="none" strike="noStrike" dirty="0">
                        <a:solidFill>
                          <a:srgbClr val="000000"/>
                        </a:solidFill>
                        <a:latin typeface="EurekaSans-Light"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MX" sz="1200" u="none" strike="noStrike" dirty="0">
                          <a:latin typeface="EurekaSans-Light" pitchFamily="34" charset="0"/>
                        </a:rPr>
                        <a:t>41</a:t>
                      </a:r>
                      <a:endParaRPr lang="es-MX" sz="1200" b="0" i="0" u="none" strike="noStrike" dirty="0">
                        <a:solidFill>
                          <a:srgbClr val="000000"/>
                        </a:solidFill>
                        <a:latin typeface="EurekaSans-Light"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MX" sz="1200" u="none" strike="noStrike" dirty="0">
                          <a:latin typeface="EurekaSans-Light" pitchFamily="34" charset="0"/>
                        </a:rPr>
                        <a:t>59%</a:t>
                      </a:r>
                      <a:endParaRPr lang="es-MX" sz="1200" b="0" i="0" u="none" strike="noStrike" dirty="0">
                        <a:solidFill>
                          <a:srgbClr val="000000"/>
                        </a:solidFill>
                        <a:latin typeface="EurekaSans-Light"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0050">
                <a:tc>
                  <a:txBody>
                    <a:bodyPr/>
                    <a:lstStyle/>
                    <a:p>
                      <a:pPr algn="l" fontAlgn="b"/>
                      <a:r>
                        <a:rPr lang="es-MX" sz="1200" u="none" strike="noStrike" dirty="0">
                          <a:latin typeface="EurekaSans-Light" pitchFamily="34" charset="0"/>
                        </a:rPr>
                        <a:t>Ingeniería en Sistemas Computacionales</a:t>
                      </a:r>
                      <a:endParaRPr lang="es-MX" sz="1200" b="0" i="0" u="none" strike="noStrike" dirty="0">
                        <a:solidFill>
                          <a:srgbClr val="000000"/>
                        </a:solidFill>
                        <a:latin typeface="EurekaSans-Light"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MX" sz="1200" u="none" strike="noStrike" dirty="0">
                          <a:latin typeface="EurekaSans-Light" pitchFamily="34" charset="0"/>
                        </a:rPr>
                        <a:t>94</a:t>
                      </a:r>
                      <a:endParaRPr lang="es-MX" sz="1200" b="0" i="0" u="none" strike="noStrike" dirty="0">
                        <a:solidFill>
                          <a:srgbClr val="000000"/>
                        </a:solidFill>
                        <a:latin typeface="EurekaSans-Light"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MX" sz="1200" u="none" strike="noStrike" dirty="0">
                          <a:latin typeface="EurekaSans-Light" pitchFamily="34" charset="0"/>
                        </a:rPr>
                        <a:t>59</a:t>
                      </a:r>
                      <a:endParaRPr lang="es-MX" sz="1200" b="0" i="0" u="none" strike="noStrike" dirty="0">
                        <a:solidFill>
                          <a:srgbClr val="000000"/>
                        </a:solidFill>
                        <a:latin typeface="EurekaSans-Light"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MX" sz="1200" u="none" strike="noStrike" dirty="0">
                          <a:latin typeface="EurekaSans-Light" pitchFamily="34" charset="0"/>
                        </a:rPr>
                        <a:t>63%</a:t>
                      </a:r>
                      <a:endParaRPr lang="es-MX" sz="1200" b="0" i="0" u="none" strike="noStrike" dirty="0">
                        <a:solidFill>
                          <a:srgbClr val="000000"/>
                        </a:solidFill>
                        <a:latin typeface="EurekaSans-Light"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0050">
                <a:tc>
                  <a:txBody>
                    <a:bodyPr/>
                    <a:lstStyle/>
                    <a:p>
                      <a:pPr algn="l" fontAlgn="b"/>
                      <a:r>
                        <a:rPr lang="es-MX" sz="1200" u="none" strike="noStrike" dirty="0">
                          <a:latin typeface="EurekaSans-Light" pitchFamily="34" charset="0"/>
                        </a:rPr>
                        <a:t>Licenciatura en Informática</a:t>
                      </a:r>
                      <a:endParaRPr lang="es-MX" sz="1200" b="0" i="0" u="none" strike="noStrike" dirty="0">
                        <a:solidFill>
                          <a:srgbClr val="000000"/>
                        </a:solidFill>
                        <a:latin typeface="EurekaSans-Light"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MX" sz="1200" u="none" strike="noStrike" dirty="0">
                          <a:latin typeface="EurekaSans-Light" pitchFamily="34" charset="0"/>
                        </a:rPr>
                        <a:t>81</a:t>
                      </a:r>
                      <a:endParaRPr lang="es-MX" sz="1200" b="0" i="0" u="none" strike="noStrike" dirty="0">
                        <a:solidFill>
                          <a:srgbClr val="000000"/>
                        </a:solidFill>
                        <a:latin typeface="EurekaSans-Light"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MX" sz="1200" u="none" strike="noStrike" dirty="0">
                          <a:latin typeface="EurekaSans-Light" pitchFamily="34" charset="0"/>
                        </a:rPr>
                        <a:t>59</a:t>
                      </a:r>
                      <a:endParaRPr lang="es-MX" sz="1200" b="0" i="0" u="none" strike="noStrike" dirty="0">
                        <a:solidFill>
                          <a:srgbClr val="000000"/>
                        </a:solidFill>
                        <a:latin typeface="EurekaSans-Light"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MX" sz="1200" u="none" strike="noStrike" dirty="0">
                          <a:latin typeface="EurekaSans-Light" pitchFamily="34" charset="0"/>
                        </a:rPr>
                        <a:t>73%</a:t>
                      </a:r>
                      <a:endParaRPr lang="es-MX" sz="1200" b="0" i="0" u="none" strike="noStrike" dirty="0">
                        <a:solidFill>
                          <a:srgbClr val="000000"/>
                        </a:solidFill>
                        <a:latin typeface="EurekaSans-Light"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0050">
                <a:tc>
                  <a:txBody>
                    <a:bodyPr/>
                    <a:lstStyle/>
                    <a:p>
                      <a:pPr algn="l" fontAlgn="b"/>
                      <a:r>
                        <a:rPr lang="es-MX" sz="1200" u="none" strike="noStrike" dirty="0">
                          <a:latin typeface="EurekaSans-Light" pitchFamily="34" charset="0"/>
                        </a:rPr>
                        <a:t>Ingeniería Electromecánica</a:t>
                      </a:r>
                      <a:endParaRPr lang="es-MX" sz="1200" b="0" i="0" u="none" strike="noStrike" dirty="0">
                        <a:solidFill>
                          <a:srgbClr val="000000"/>
                        </a:solidFill>
                        <a:latin typeface="EurekaSans-Light"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MX" sz="1200" u="none" strike="noStrike" dirty="0">
                          <a:latin typeface="EurekaSans-Light" pitchFamily="34" charset="0"/>
                        </a:rPr>
                        <a:t>60</a:t>
                      </a:r>
                      <a:endParaRPr lang="es-MX" sz="1200" b="0" i="0" u="none" strike="noStrike" dirty="0">
                        <a:solidFill>
                          <a:srgbClr val="000000"/>
                        </a:solidFill>
                        <a:latin typeface="EurekaSans-Light"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MX" sz="1200" u="none" strike="noStrike" dirty="0">
                          <a:latin typeface="EurekaSans-Light" pitchFamily="34" charset="0"/>
                        </a:rPr>
                        <a:t>27</a:t>
                      </a:r>
                      <a:endParaRPr lang="es-MX" sz="1200" b="0" i="0" u="none" strike="noStrike" dirty="0">
                        <a:solidFill>
                          <a:srgbClr val="000000"/>
                        </a:solidFill>
                        <a:latin typeface="EurekaSans-Light"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MX" sz="1200" u="none" strike="noStrike" dirty="0">
                          <a:latin typeface="EurekaSans-Light" pitchFamily="34" charset="0"/>
                        </a:rPr>
                        <a:t>45%</a:t>
                      </a:r>
                      <a:endParaRPr lang="es-MX" sz="1200" b="0" i="0" u="none" strike="noStrike" dirty="0">
                        <a:solidFill>
                          <a:srgbClr val="000000"/>
                        </a:solidFill>
                        <a:latin typeface="EurekaSans-Light"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025">
                <a:tc>
                  <a:txBody>
                    <a:bodyPr/>
                    <a:lstStyle/>
                    <a:p>
                      <a:pPr algn="l" fontAlgn="b"/>
                      <a:r>
                        <a:rPr lang="es-MX" sz="1200" u="none" strike="noStrike" dirty="0">
                          <a:latin typeface="EurekaSans-Light" pitchFamily="34" charset="0"/>
                        </a:rPr>
                        <a:t>Ingeniería Electrónica</a:t>
                      </a:r>
                      <a:endParaRPr lang="es-MX" sz="1200" b="0" i="0" u="none" strike="noStrike" dirty="0">
                        <a:solidFill>
                          <a:srgbClr val="000000"/>
                        </a:solidFill>
                        <a:latin typeface="EurekaSans-Light"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MX" sz="1200" u="none" strike="noStrike" dirty="0">
                          <a:latin typeface="EurekaSans-Light" pitchFamily="34" charset="0"/>
                        </a:rPr>
                        <a:t>42</a:t>
                      </a:r>
                      <a:endParaRPr lang="es-MX" sz="1200" b="0" i="0" u="none" strike="noStrike" dirty="0">
                        <a:solidFill>
                          <a:srgbClr val="000000"/>
                        </a:solidFill>
                        <a:latin typeface="EurekaSans-Light"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MX" sz="1200" u="none" strike="noStrike" dirty="0">
                          <a:latin typeface="EurekaSans-Light" pitchFamily="34" charset="0"/>
                        </a:rPr>
                        <a:t>20</a:t>
                      </a:r>
                      <a:endParaRPr lang="es-MX" sz="1200" b="0" i="0" u="none" strike="noStrike" dirty="0">
                        <a:solidFill>
                          <a:srgbClr val="000000"/>
                        </a:solidFill>
                        <a:latin typeface="EurekaSans-Light"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MX" sz="1200" u="none" strike="noStrike" dirty="0">
                          <a:latin typeface="EurekaSans-Light" pitchFamily="34" charset="0"/>
                        </a:rPr>
                        <a:t>48%</a:t>
                      </a:r>
                      <a:endParaRPr lang="es-MX" sz="1200" b="0" i="0" u="none" strike="noStrike" dirty="0">
                        <a:solidFill>
                          <a:srgbClr val="000000"/>
                        </a:solidFill>
                        <a:latin typeface="EurekaSans-Light"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025">
                <a:tc>
                  <a:txBody>
                    <a:bodyPr/>
                    <a:lstStyle/>
                    <a:p>
                      <a:pPr algn="l" fontAlgn="b"/>
                      <a:r>
                        <a:rPr lang="es-MX" sz="1200" u="none" strike="noStrike" dirty="0">
                          <a:latin typeface="EurekaSans-Light" pitchFamily="34" charset="0"/>
                        </a:rPr>
                        <a:t>Ingeniería Civil</a:t>
                      </a:r>
                      <a:endParaRPr lang="es-MX" sz="1200" b="0" i="0" u="none" strike="noStrike" dirty="0">
                        <a:solidFill>
                          <a:srgbClr val="000000"/>
                        </a:solidFill>
                        <a:latin typeface="EurekaSans-Light"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MX" sz="1200" u="none" strike="noStrike" dirty="0">
                          <a:latin typeface="EurekaSans-Light" pitchFamily="34" charset="0"/>
                        </a:rPr>
                        <a:t>71</a:t>
                      </a:r>
                      <a:endParaRPr lang="es-MX" sz="1200" b="0" i="0" u="none" strike="noStrike" dirty="0">
                        <a:solidFill>
                          <a:srgbClr val="000000"/>
                        </a:solidFill>
                        <a:latin typeface="EurekaSans-Light"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MX" sz="1200" u="none" strike="noStrike" dirty="0">
                          <a:latin typeface="EurekaSans-Light" pitchFamily="34" charset="0"/>
                        </a:rPr>
                        <a:t>45</a:t>
                      </a:r>
                      <a:endParaRPr lang="es-MX" sz="1200" b="0" i="0" u="none" strike="noStrike" dirty="0">
                        <a:solidFill>
                          <a:srgbClr val="000000"/>
                        </a:solidFill>
                        <a:latin typeface="EurekaSans-Light"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MX" sz="1200" u="none" strike="noStrike" dirty="0">
                          <a:latin typeface="EurekaSans-Light" pitchFamily="34" charset="0"/>
                        </a:rPr>
                        <a:t>63%</a:t>
                      </a:r>
                      <a:endParaRPr lang="es-MX" sz="1200" b="0" i="0" u="none" strike="noStrike" dirty="0">
                        <a:solidFill>
                          <a:srgbClr val="000000"/>
                        </a:solidFill>
                        <a:latin typeface="EurekaSans-Light"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025">
                <a:tc>
                  <a:txBody>
                    <a:bodyPr/>
                    <a:lstStyle/>
                    <a:p>
                      <a:pPr algn="l" fontAlgn="b"/>
                      <a:r>
                        <a:rPr lang="es-MX" sz="1200" b="1" i="0" u="none" strike="noStrike" dirty="0" smtClean="0">
                          <a:solidFill>
                            <a:srgbClr val="000000"/>
                          </a:solidFill>
                          <a:latin typeface="EurekaSans-Light" pitchFamily="34" charset="0"/>
                        </a:rPr>
                        <a:t>Promedio anual</a:t>
                      </a:r>
                      <a:endParaRPr lang="es-MX" sz="1200" b="1" i="0" u="none" strike="noStrike" dirty="0">
                        <a:solidFill>
                          <a:srgbClr val="000000"/>
                        </a:solidFill>
                        <a:latin typeface="EurekaSans-Light"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s-MX" sz="1200" b="1" i="0" u="none" strike="noStrike" dirty="0">
                        <a:solidFill>
                          <a:srgbClr val="000000"/>
                        </a:solidFill>
                        <a:latin typeface="EurekaSans-Light"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s-MX" sz="1200" b="1" i="0" u="none" strike="noStrike" dirty="0">
                        <a:solidFill>
                          <a:srgbClr val="000000"/>
                        </a:solidFill>
                        <a:latin typeface="EurekaSans-Light"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MX" sz="1200" b="1" i="0" u="none" strike="noStrike" dirty="0" smtClean="0">
                          <a:solidFill>
                            <a:srgbClr val="000000"/>
                          </a:solidFill>
                          <a:latin typeface="EurekaSans-Light" pitchFamily="34" charset="0"/>
                        </a:rPr>
                        <a:t>63%</a:t>
                      </a:r>
                      <a:endParaRPr lang="es-MX" sz="1200" b="1" i="0" u="none" strike="noStrike" dirty="0">
                        <a:solidFill>
                          <a:srgbClr val="000000"/>
                        </a:solidFill>
                        <a:latin typeface="EurekaSans-Light"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9" name="18 CuadroTexto"/>
          <p:cNvSpPr txBox="1"/>
          <p:nvPr/>
        </p:nvSpPr>
        <p:spPr>
          <a:xfrm>
            <a:off x="3214678" y="1571612"/>
            <a:ext cx="2786082" cy="307777"/>
          </a:xfrm>
          <a:prstGeom prst="rect">
            <a:avLst/>
          </a:prstGeom>
          <a:noFill/>
        </p:spPr>
        <p:txBody>
          <a:bodyPr wrap="square" rtlCol="0">
            <a:spAutoFit/>
          </a:bodyPr>
          <a:lstStyle/>
          <a:p>
            <a:pPr algn="ctr"/>
            <a:r>
              <a:rPr lang="es-MX" sz="1400" b="1" dirty="0" smtClean="0">
                <a:latin typeface="EurekaSans-Light" pitchFamily="34" charset="0"/>
              </a:rPr>
              <a:t>Eficiencia Terminal</a:t>
            </a:r>
            <a:endParaRPr lang="es-MX" sz="1400" b="1" dirty="0">
              <a:latin typeface="EurekaSans-Light"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Cinta perforada"/>
          <p:cNvSpPr/>
          <p:nvPr/>
        </p:nvSpPr>
        <p:spPr>
          <a:xfrm>
            <a:off x="3143240" y="571480"/>
            <a:ext cx="2786082" cy="6286520"/>
          </a:xfrm>
          <a:prstGeom prst="flowChartPunchedTap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12 Grupo"/>
          <p:cNvGrpSpPr/>
          <p:nvPr/>
        </p:nvGrpSpPr>
        <p:grpSpPr>
          <a:xfrm>
            <a:off x="-32" y="0"/>
            <a:ext cx="9144064" cy="6858000"/>
            <a:chOff x="-32" y="0"/>
            <a:chExt cx="9144064" cy="6858000"/>
          </a:xfrm>
        </p:grpSpPr>
        <p:grpSp>
          <p:nvGrpSpPr>
            <p:cNvPr id="3" name="15 Grupo"/>
            <p:cNvGrpSpPr/>
            <p:nvPr/>
          </p:nvGrpSpPr>
          <p:grpSpPr>
            <a:xfrm>
              <a:off x="0" y="0"/>
              <a:ext cx="9144032" cy="6858000"/>
              <a:chOff x="0" y="0"/>
              <a:chExt cx="9144032" cy="6858000"/>
            </a:xfrm>
          </p:grpSpPr>
          <p:sp>
            <p:nvSpPr>
              <p:cNvPr id="10" name="9 Rectángulo"/>
              <p:cNvSpPr/>
              <p:nvPr/>
            </p:nvSpPr>
            <p:spPr>
              <a:xfrm>
                <a:off x="0" y="1000108"/>
                <a:ext cx="571472" cy="5857892"/>
              </a:xfrm>
              <a:prstGeom prst="rect">
                <a:avLst/>
              </a:prstGeom>
              <a:solidFill>
                <a:srgbClr val="FFF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traso"/>
              <p:cNvSpPr/>
              <p:nvPr/>
            </p:nvSpPr>
            <p:spPr>
              <a:xfrm rot="10800000">
                <a:off x="142843" y="1000108"/>
                <a:ext cx="571504" cy="5643602"/>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p:cNvSpPr/>
              <p:nvPr/>
            </p:nvSpPr>
            <p:spPr>
              <a:xfrm>
                <a:off x="0" y="0"/>
                <a:ext cx="8786842" cy="7143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Picture 4" descr="POLITICA DE CALIDAD"/>
              <p:cNvPicPr>
                <a:picLocks noChangeAspect="1" noChangeArrowheads="1"/>
              </p:cNvPicPr>
              <p:nvPr/>
            </p:nvPicPr>
            <p:blipFill>
              <a:blip r:embed="rId2"/>
              <a:srcRect l="1539" t="16547" b="72656"/>
              <a:stretch>
                <a:fillRect/>
              </a:stretch>
            </p:blipFill>
            <p:spPr bwMode="auto">
              <a:xfrm>
                <a:off x="0" y="571480"/>
                <a:ext cx="9144000" cy="500066"/>
              </a:xfrm>
              <a:prstGeom prst="rect">
                <a:avLst/>
              </a:prstGeom>
              <a:noFill/>
              <a:ln w="9525">
                <a:noFill/>
                <a:miter lim="800000"/>
                <a:headEnd/>
                <a:tailEnd/>
              </a:ln>
            </p:spPr>
          </p:pic>
          <p:pic>
            <p:nvPicPr>
              <p:cNvPr id="4" name="3 Imagen" descr="Nueva imagen.png"/>
              <p:cNvPicPr>
                <a:picLocks noChangeAspect="1"/>
              </p:cNvPicPr>
              <p:nvPr/>
            </p:nvPicPr>
            <p:blipFill>
              <a:blip r:embed="rId3"/>
              <a:stretch>
                <a:fillRect/>
              </a:stretch>
            </p:blipFill>
            <p:spPr>
              <a:xfrm>
                <a:off x="7572396" y="71414"/>
                <a:ext cx="798165" cy="357190"/>
              </a:xfrm>
              <a:prstGeom prst="rect">
                <a:avLst/>
              </a:prstGeom>
            </p:spPr>
          </p:pic>
          <p:pic>
            <p:nvPicPr>
              <p:cNvPr id="5" name="4 Imagen" descr="logotec.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072330" y="71414"/>
                <a:ext cx="428628" cy="441487"/>
              </a:xfrm>
              <a:prstGeom prst="rect">
                <a:avLst/>
              </a:prstGeom>
            </p:spPr>
          </p:pic>
          <p:pic>
            <p:nvPicPr>
              <p:cNvPr id="6" name="5 Imagen"/>
              <p:cNvPicPr/>
              <p:nvPr/>
            </p:nvPicPr>
            <p:blipFill>
              <a:blip r:embed="rId5" cstate="print"/>
              <a:srcRect l="85156" t="40664"/>
              <a:stretch>
                <a:fillRect/>
              </a:stretch>
            </p:blipFill>
            <p:spPr bwMode="auto">
              <a:xfrm>
                <a:off x="8501090" y="0"/>
                <a:ext cx="642942" cy="857232"/>
              </a:xfrm>
              <a:prstGeom prst="rect">
                <a:avLst/>
              </a:prstGeom>
              <a:noFill/>
              <a:ln w="9525">
                <a:noFill/>
                <a:miter lim="800000"/>
                <a:headEnd/>
                <a:tailEnd/>
              </a:ln>
            </p:spPr>
          </p:pic>
          <p:sp>
            <p:nvSpPr>
              <p:cNvPr id="12" name="11 Rectángulo"/>
              <p:cNvSpPr/>
              <p:nvPr/>
            </p:nvSpPr>
            <p:spPr>
              <a:xfrm>
                <a:off x="0" y="6500834"/>
                <a:ext cx="9144000" cy="35716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CuadroTexto"/>
            <p:cNvSpPr txBox="1"/>
            <p:nvPr/>
          </p:nvSpPr>
          <p:spPr>
            <a:xfrm>
              <a:off x="-32" y="6541778"/>
              <a:ext cx="2571768" cy="276999"/>
            </a:xfrm>
            <a:prstGeom prst="rect">
              <a:avLst/>
            </a:prstGeom>
            <a:noFill/>
          </p:spPr>
          <p:txBody>
            <a:bodyPr wrap="square" rtlCol="0">
              <a:spAutoFit/>
            </a:bodyPr>
            <a:lstStyle/>
            <a:p>
              <a:r>
                <a:rPr lang="es-MX" sz="1200" b="1" dirty="0" smtClean="0">
                  <a:solidFill>
                    <a:schemeClr val="bg1"/>
                  </a:solidFill>
                  <a:latin typeface="EurekaSans-Light" pitchFamily="34" charset="0"/>
                </a:rPr>
                <a:t>Informe de Rendición de Cuentas 2009</a:t>
              </a:r>
              <a:endParaRPr lang="es-MX" sz="1200" b="1" dirty="0">
                <a:solidFill>
                  <a:schemeClr val="bg1"/>
                </a:solidFill>
                <a:latin typeface="EurekaSans-Light" pitchFamily="34" charset="0"/>
              </a:endParaRPr>
            </a:p>
          </p:txBody>
        </p:sp>
      </p:grpSp>
      <p:sp>
        <p:nvSpPr>
          <p:cNvPr id="13" name="12 CuadroTexto"/>
          <p:cNvSpPr txBox="1"/>
          <p:nvPr/>
        </p:nvSpPr>
        <p:spPr>
          <a:xfrm>
            <a:off x="142844" y="1071546"/>
            <a:ext cx="2928958" cy="5447645"/>
          </a:xfrm>
          <a:prstGeom prst="rect">
            <a:avLst/>
          </a:prstGeom>
          <a:noFill/>
        </p:spPr>
        <p:txBody>
          <a:bodyPr wrap="square" rtlCol="0">
            <a:spAutoFit/>
          </a:bodyPr>
          <a:lstStyle/>
          <a:p>
            <a:pPr algn="just"/>
            <a:r>
              <a:rPr lang="es-MX" sz="1200" b="1" dirty="0" smtClean="0">
                <a:latin typeface="EurekaSans-Light" pitchFamily="34" charset="0"/>
              </a:rPr>
              <a:t>Meta 9. </a:t>
            </a:r>
            <a:endParaRPr lang="es-MX" sz="1200" dirty="0" smtClean="0">
              <a:latin typeface="EurekaSans-Light" pitchFamily="34" charset="0"/>
            </a:endParaRPr>
          </a:p>
          <a:p>
            <a:pPr algn="just"/>
            <a:r>
              <a:rPr lang="es-MX" sz="1200" dirty="0" smtClean="0">
                <a:latin typeface="EurekaSans-Light" pitchFamily="34" charset="0"/>
              </a:rPr>
              <a:t>En el 2009, alcanzar y atender una matrícula de licenciatura de 2400 estudiantes.</a:t>
            </a:r>
          </a:p>
          <a:p>
            <a:pPr algn="just"/>
            <a:r>
              <a:rPr lang="es-MX" sz="1200" dirty="0" smtClean="0">
                <a:latin typeface="EurekaSans-Light" pitchFamily="34" charset="0"/>
              </a:rPr>
              <a:t> </a:t>
            </a:r>
          </a:p>
          <a:p>
            <a:pPr algn="just"/>
            <a:endParaRPr lang="es-MX" sz="1200" dirty="0" smtClean="0">
              <a:latin typeface="EurekaSans-Light" pitchFamily="34" charset="0"/>
            </a:endParaRPr>
          </a:p>
          <a:p>
            <a:pPr algn="just"/>
            <a:r>
              <a:rPr lang="es-MX" sz="1200" b="1" dirty="0" smtClean="0">
                <a:latin typeface="EurekaSans-Light" pitchFamily="34" charset="0"/>
              </a:rPr>
              <a:t>Alcance:</a:t>
            </a:r>
            <a:endParaRPr lang="es-MX" sz="1200" dirty="0" smtClean="0">
              <a:latin typeface="EurekaSans-Light" pitchFamily="34" charset="0"/>
            </a:endParaRPr>
          </a:p>
          <a:p>
            <a:pPr algn="just"/>
            <a:r>
              <a:rPr lang="es-MX" sz="1200" dirty="0" smtClean="0">
                <a:latin typeface="EurekaSans-Light" pitchFamily="34" charset="0"/>
              </a:rPr>
              <a:t>En este periodo se recibieron 694 solicitudes de estudiantes de nivel medio superior, los cuales fueron evaluados a través de un proceso estructurado de admisión, aplicando el Examen Nacional de Ingreso a la Educación Superior (EXANI-II) del Centro Nacional de Evaluación (CENEVAL) y en cumplimiento a la tarea de garantizar las oportunidades de acceso, permanencia y terminación de la educación superior, se inscribieron un total de 628 estudiantes, quedando al margen aquellos que no dieron continuidad al proceso de admisión y no por rechazo, ampliando así la cobertura con equidad.</a:t>
            </a:r>
          </a:p>
          <a:p>
            <a:pPr algn="just"/>
            <a:endParaRPr lang="es-MX" sz="1200" dirty="0" smtClean="0">
              <a:latin typeface="EurekaSans-Light" pitchFamily="34" charset="0"/>
            </a:endParaRPr>
          </a:p>
          <a:p>
            <a:pPr algn="just"/>
            <a:endParaRPr lang="es-MX" sz="1200" dirty="0" smtClean="0">
              <a:latin typeface="EurekaSans-Light" pitchFamily="34" charset="0"/>
            </a:endParaRPr>
          </a:p>
          <a:p>
            <a:pPr algn="just"/>
            <a:r>
              <a:rPr lang="es-MX" sz="1200" dirty="0" smtClean="0">
                <a:latin typeface="EurekaSans-Light" pitchFamily="34" charset="0"/>
              </a:rPr>
              <a:t>El Instituto Tecnológico de </a:t>
            </a:r>
            <a:r>
              <a:rPr lang="es-MX" sz="1200" dirty="0" err="1" smtClean="0">
                <a:latin typeface="EurekaSans-Light" pitchFamily="34" charset="0"/>
              </a:rPr>
              <a:t>Tuxtepec</a:t>
            </a:r>
            <a:r>
              <a:rPr lang="es-MX" sz="1200" dirty="0" smtClean="0">
                <a:latin typeface="EurekaSans-Light" pitchFamily="34" charset="0"/>
              </a:rPr>
              <a:t> atendió una matrícula en Licenciatura de 1947 y de 2370 estudiantes durante los periodos Febrero- Junio y Agosto - Diciembre 2009, respectivamente; de los cuales, el 61% están inscritos en programas de Ingeniería y el 39% en programas de Ciencias Económico Administrativas. </a:t>
            </a:r>
          </a:p>
          <a:p>
            <a:pPr algn="just"/>
            <a:endParaRPr lang="es-MX" sz="1200" dirty="0">
              <a:latin typeface="EurekaSans-Light" pitchFamily="34" charset="0"/>
            </a:endParaRPr>
          </a:p>
        </p:txBody>
      </p:sp>
      <p:graphicFrame>
        <p:nvGraphicFramePr>
          <p:cNvPr id="15" name="14 Tabla"/>
          <p:cNvGraphicFramePr>
            <a:graphicFrameLocks noGrp="1"/>
          </p:cNvGraphicFramePr>
          <p:nvPr/>
        </p:nvGraphicFramePr>
        <p:xfrm>
          <a:off x="3250491" y="1826916"/>
          <a:ext cx="2571768" cy="4602480"/>
        </p:xfrm>
        <a:graphic>
          <a:graphicData uri="http://schemas.openxmlformats.org/drawingml/2006/table">
            <a:tbl>
              <a:tblPr/>
              <a:tblGrid>
                <a:gridCol w="1143008"/>
                <a:gridCol w="714380"/>
                <a:gridCol w="714380"/>
              </a:tblGrid>
              <a:tr h="293370">
                <a:tc>
                  <a:txBody>
                    <a:bodyPr/>
                    <a:lstStyle/>
                    <a:p>
                      <a:pPr algn="ctr">
                        <a:lnSpc>
                          <a:spcPct val="150000"/>
                        </a:lnSpc>
                        <a:spcAft>
                          <a:spcPts val="0"/>
                        </a:spcAft>
                      </a:pPr>
                      <a:r>
                        <a:rPr lang="es-MX" sz="1000" b="0" dirty="0">
                          <a:latin typeface="EurekaSans-Light"/>
                          <a:ea typeface="Times New Roman"/>
                          <a:cs typeface="Arial"/>
                        </a:rPr>
                        <a:t>PROGRAMA</a:t>
                      </a:r>
                      <a:endParaRPr lang="es-MX" sz="1100" b="0" dirty="0">
                        <a:latin typeface="Calibri"/>
                        <a:ea typeface="Calibri"/>
                        <a:cs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000" b="0" dirty="0">
                          <a:latin typeface="EurekaSans-Light"/>
                          <a:ea typeface="Times New Roman"/>
                          <a:cs typeface="Arial"/>
                        </a:rPr>
                        <a:t>ASPIRANTES AGO-DIC 2009</a:t>
                      </a:r>
                      <a:endParaRPr lang="es-MX" sz="1100" b="0" dirty="0">
                        <a:latin typeface="Calibri"/>
                        <a:ea typeface="Calibri"/>
                        <a:cs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000" b="0" dirty="0">
                          <a:latin typeface="EurekaSans-Light"/>
                          <a:ea typeface="Times New Roman"/>
                          <a:cs typeface="Arial"/>
                        </a:rPr>
                        <a:t>ACEPTADOS AGO-DIC 2009</a:t>
                      </a:r>
                      <a:endParaRPr lang="es-MX" sz="1100" b="0" dirty="0">
                        <a:latin typeface="Calibri"/>
                        <a:ea typeface="Calibri"/>
                        <a:cs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r>
              <a:tr h="293370">
                <a:tc>
                  <a:txBody>
                    <a:bodyPr/>
                    <a:lstStyle/>
                    <a:p>
                      <a:pPr>
                        <a:lnSpc>
                          <a:spcPct val="150000"/>
                        </a:lnSpc>
                        <a:spcAft>
                          <a:spcPts val="0"/>
                        </a:spcAft>
                      </a:pPr>
                      <a:r>
                        <a:rPr lang="es-MX" sz="1000" b="0" dirty="0">
                          <a:solidFill>
                            <a:srgbClr val="000000"/>
                          </a:solidFill>
                          <a:latin typeface="EurekaSans-Light"/>
                          <a:ea typeface="Times New Roman"/>
                          <a:cs typeface="Arial"/>
                        </a:rPr>
                        <a:t>Licenciatura en Administración</a:t>
                      </a:r>
                      <a:endParaRPr lang="es-MX" sz="1100" b="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000" b="0" dirty="0">
                          <a:solidFill>
                            <a:srgbClr val="000000"/>
                          </a:solidFill>
                          <a:latin typeface="EurekaSans-Light"/>
                          <a:ea typeface="Times New Roman"/>
                          <a:cs typeface="Arial"/>
                        </a:rPr>
                        <a:t>61</a:t>
                      </a:r>
                      <a:endParaRPr lang="es-MX" sz="1100" b="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000" b="0" dirty="0">
                          <a:solidFill>
                            <a:srgbClr val="000000"/>
                          </a:solidFill>
                          <a:latin typeface="EurekaSans-Light"/>
                          <a:ea typeface="Times New Roman"/>
                          <a:cs typeface="Arial"/>
                        </a:rPr>
                        <a:t>60</a:t>
                      </a:r>
                      <a:endParaRPr lang="es-MX" sz="1100" b="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3370">
                <a:tc>
                  <a:txBody>
                    <a:bodyPr/>
                    <a:lstStyle/>
                    <a:p>
                      <a:pPr>
                        <a:lnSpc>
                          <a:spcPct val="150000"/>
                        </a:lnSpc>
                        <a:spcAft>
                          <a:spcPts val="0"/>
                        </a:spcAft>
                      </a:pPr>
                      <a:r>
                        <a:rPr lang="es-MX" sz="1000" b="0" dirty="0">
                          <a:solidFill>
                            <a:srgbClr val="000000"/>
                          </a:solidFill>
                          <a:latin typeface="EurekaSans-Light"/>
                          <a:ea typeface="Times New Roman"/>
                          <a:cs typeface="Arial"/>
                        </a:rPr>
                        <a:t>Licenciatura en Contaduría</a:t>
                      </a:r>
                      <a:endParaRPr lang="es-MX" sz="1100" b="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000" b="0" dirty="0">
                          <a:solidFill>
                            <a:srgbClr val="000000"/>
                          </a:solidFill>
                          <a:latin typeface="EurekaSans-Light"/>
                          <a:ea typeface="Times New Roman"/>
                          <a:cs typeface="Arial"/>
                        </a:rPr>
                        <a:t>78</a:t>
                      </a:r>
                      <a:endParaRPr lang="es-MX" sz="1100" b="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000" b="0" dirty="0">
                          <a:solidFill>
                            <a:srgbClr val="000000"/>
                          </a:solidFill>
                          <a:latin typeface="EurekaSans-Light"/>
                          <a:ea typeface="Times New Roman"/>
                          <a:cs typeface="Arial"/>
                        </a:rPr>
                        <a:t>68</a:t>
                      </a:r>
                      <a:endParaRPr lang="es-MX" sz="1100" b="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3370">
                <a:tc>
                  <a:txBody>
                    <a:bodyPr/>
                    <a:lstStyle/>
                    <a:p>
                      <a:pPr>
                        <a:lnSpc>
                          <a:spcPct val="150000"/>
                        </a:lnSpc>
                        <a:spcAft>
                          <a:spcPts val="0"/>
                        </a:spcAft>
                      </a:pPr>
                      <a:r>
                        <a:rPr lang="es-MX" sz="1000" b="0" dirty="0">
                          <a:solidFill>
                            <a:srgbClr val="000000"/>
                          </a:solidFill>
                          <a:latin typeface="EurekaSans-Light"/>
                          <a:ea typeface="Times New Roman"/>
                          <a:cs typeface="Arial"/>
                        </a:rPr>
                        <a:t>Licenciatura en Informática</a:t>
                      </a:r>
                      <a:endParaRPr lang="es-MX" sz="1100" b="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000" b="0" dirty="0">
                          <a:solidFill>
                            <a:srgbClr val="000000"/>
                          </a:solidFill>
                          <a:latin typeface="EurekaSans-Light"/>
                          <a:ea typeface="Times New Roman"/>
                          <a:cs typeface="Arial"/>
                        </a:rPr>
                        <a:t>63</a:t>
                      </a:r>
                      <a:endParaRPr lang="es-MX" sz="1100" b="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000" b="0" dirty="0">
                          <a:solidFill>
                            <a:srgbClr val="000000"/>
                          </a:solidFill>
                          <a:latin typeface="EurekaSans-Light"/>
                          <a:ea typeface="Times New Roman"/>
                          <a:cs typeface="Arial"/>
                        </a:rPr>
                        <a:t>51</a:t>
                      </a:r>
                      <a:endParaRPr lang="es-MX" sz="1100" b="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3370">
                <a:tc>
                  <a:txBody>
                    <a:bodyPr/>
                    <a:lstStyle/>
                    <a:p>
                      <a:pPr>
                        <a:lnSpc>
                          <a:spcPct val="150000"/>
                        </a:lnSpc>
                        <a:spcAft>
                          <a:spcPts val="0"/>
                        </a:spcAft>
                      </a:pPr>
                      <a:r>
                        <a:rPr lang="es-MX" sz="1000" b="0" dirty="0">
                          <a:solidFill>
                            <a:srgbClr val="000000"/>
                          </a:solidFill>
                          <a:latin typeface="EurekaSans-Light"/>
                          <a:ea typeface="Times New Roman"/>
                          <a:cs typeface="Arial"/>
                        </a:rPr>
                        <a:t>Ingeniería Bioquímica</a:t>
                      </a:r>
                      <a:endParaRPr lang="es-MX" sz="1100" b="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000" b="0" dirty="0">
                          <a:solidFill>
                            <a:srgbClr val="000000"/>
                          </a:solidFill>
                          <a:latin typeface="EurekaSans-Light"/>
                          <a:ea typeface="Times New Roman"/>
                          <a:cs typeface="Arial"/>
                        </a:rPr>
                        <a:t>55</a:t>
                      </a:r>
                      <a:endParaRPr lang="es-MX" sz="1100" b="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000" b="0" dirty="0">
                          <a:solidFill>
                            <a:srgbClr val="000000"/>
                          </a:solidFill>
                          <a:latin typeface="EurekaSans-Light"/>
                          <a:ea typeface="Times New Roman"/>
                          <a:cs typeface="Arial"/>
                        </a:rPr>
                        <a:t>53</a:t>
                      </a:r>
                      <a:endParaRPr lang="es-MX" sz="1100" b="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3370">
                <a:tc>
                  <a:txBody>
                    <a:bodyPr/>
                    <a:lstStyle/>
                    <a:p>
                      <a:pPr>
                        <a:lnSpc>
                          <a:spcPct val="150000"/>
                        </a:lnSpc>
                        <a:spcAft>
                          <a:spcPts val="0"/>
                        </a:spcAft>
                      </a:pPr>
                      <a:r>
                        <a:rPr lang="es-MX" sz="1000" b="0" dirty="0">
                          <a:solidFill>
                            <a:srgbClr val="000000"/>
                          </a:solidFill>
                          <a:latin typeface="EurekaSans-Light"/>
                          <a:ea typeface="Times New Roman"/>
                          <a:cs typeface="Arial"/>
                        </a:rPr>
                        <a:t>Ingeniería en Sistemas Computacionales</a:t>
                      </a:r>
                      <a:endParaRPr lang="es-MX" sz="1100" b="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000" b="0" dirty="0">
                          <a:solidFill>
                            <a:srgbClr val="000000"/>
                          </a:solidFill>
                          <a:latin typeface="EurekaSans-Light"/>
                          <a:ea typeface="Times New Roman"/>
                          <a:cs typeface="Arial"/>
                        </a:rPr>
                        <a:t>123</a:t>
                      </a:r>
                      <a:endParaRPr lang="es-MX" sz="1100" b="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000" b="0" dirty="0">
                          <a:solidFill>
                            <a:srgbClr val="000000"/>
                          </a:solidFill>
                          <a:latin typeface="EurekaSans-Light"/>
                          <a:ea typeface="Times New Roman"/>
                          <a:cs typeface="Arial"/>
                        </a:rPr>
                        <a:t>104</a:t>
                      </a:r>
                      <a:endParaRPr lang="es-MX" sz="1100" b="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3370">
                <a:tc>
                  <a:txBody>
                    <a:bodyPr/>
                    <a:lstStyle/>
                    <a:p>
                      <a:pPr>
                        <a:lnSpc>
                          <a:spcPct val="150000"/>
                        </a:lnSpc>
                        <a:spcAft>
                          <a:spcPts val="0"/>
                        </a:spcAft>
                      </a:pPr>
                      <a:r>
                        <a:rPr lang="es-MX" sz="1000" b="0" dirty="0">
                          <a:solidFill>
                            <a:srgbClr val="000000"/>
                          </a:solidFill>
                          <a:latin typeface="EurekaSans-Light"/>
                          <a:ea typeface="Times New Roman"/>
                          <a:cs typeface="Arial"/>
                        </a:rPr>
                        <a:t>Ingeniería Electromecánica</a:t>
                      </a:r>
                      <a:endParaRPr lang="es-MX" sz="1100" b="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000" b="0" dirty="0">
                          <a:solidFill>
                            <a:srgbClr val="000000"/>
                          </a:solidFill>
                          <a:latin typeface="EurekaSans-Light"/>
                          <a:ea typeface="Times New Roman"/>
                          <a:cs typeface="Arial"/>
                        </a:rPr>
                        <a:t>103</a:t>
                      </a:r>
                      <a:endParaRPr lang="es-MX" sz="1100" b="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000" b="0" dirty="0">
                          <a:solidFill>
                            <a:srgbClr val="000000"/>
                          </a:solidFill>
                          <a:latin typeface="EurekaSans-Light"/>
                          <a:ea typeface="Times New Roman"/>
                          <a:cs typeface="Arial"/>
                        </a:rPr>
                        <a:t>96</a:t>
                      </a:r>
                      <a:endParaRPr lang="es-MX" sz="1100" b="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3370">
                <a:tc>
                  <a:txBody>
                    <a:bodyPr/>
                    <a:lstStyle/>
                    <a:p>
                      <a:pPr>
                        <a:lnSpc>
                          <a:spcPct val="150000"/>
                        </a:lnSpc>
                        <a:spcAft>
                          <a:spcPts val="0"/>
                        </a:spcAft>
                      </a:pPr>
                      <a:r>
                        <a:rPr lang="es-MX" sz="1000" b="0" dirty="0">
                          <a:solidFill>
                            <a:srgbClr val="000000"/>
                          </a:solidFill>
                          <a:latin typeface="EurekaSans-Light"/>
                          <a:ea typeface="Times New Roman"/>
                          <a:cs typeface="Arial"/>
                        </a:rPr>
                        <a:t>Ingeniería Electrónica</a:t>
                      </a:r>
                      <a:endParaRPr lang="es-MX" sz="1100" b="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000" b="0" dirty="0">
                          <a:solidFill>
                            <a:srgbClr val="000000"/>
                          </a:solidFill>
                          <a:latin typeface="EurekaSans-Light"/>
                          <a:ea typeface="Times New Roman"/>
                          <a:cs typeface="Arial"/>
                        </a:rPr>
                        <a:t>27</a:t>
                      </a:r>
                      <a:endParaRPr lang="es-MX" sz="1100" b="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000" b="0" dirty="0">
                          <a:solidFill>
                            <a:srgbClr val="000000"/>
                          </a:solidFill>
                          <a:latin typeface="EurekaSans-Light"/>
                          <a:ea typeface="Times New Roman"/>
                          <a:cs typeface="Arial"/>
                        </a:rPr>
                        <a:t>26</a:t>
                      </a:r>
                      <a:endParaRPr lang="es-MX" sz="1100" b="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3370">
                <a:tc>
                  <a:txBody>
                    <a:bodyPr/>
                    <a:lstStyle/>
                    <a:p>
                      <a:pPr>
                        <a:lnSpc>
                          <a:spcPct val="150000"/>
                        </a:lnSpc>
                        <a:spcAft>
                          <a:spcPts val="0"/>
                        </a:spcAft>
                      </a:pPr>
                      <a:r>
                        <a:rPr lang="es-MX" sz="1000" b="0" dirty="0">
                          <a:solidFill>
                            <a:srgbClr val="000000"/>
                          </a:solidFill>
                          <a:latin typeface="EurekaSans-Light"/>
                          <a:ea typeface="Times New Roman"/>
                          <a:cs typeface="Arial"/>
                        </a:rPr>
                        <a:t>Ingeniería en Gestión Empresarial </a:t>
                      </a:r>
                      <a:endParaRPr lang="es-MX" sz="1100" b="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000" b="0" dirty="0">
                          <a:solidFill>
                            <a:srgbClr val="000000"/>
                          </a:solidFill>
                          <a:latin typeface="EurekaSans-Light"/>
                          <a:ea typeface="Times New Roman"/>
                          <a:cs typeface="Arial"/>
                        </a:rPr>
                        <a:t>92</a:t>
                      </a:r>
                      <a:endParaRPr lang="es-MX" sz="1100" b="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000" b="0" dirty="0">
                          <a:solidFill>
                            <a:srgbClr val="000000"/>
                          </a:solidFill>
                          <a:latin typeface="EurekaSans-Light"/>
                          <a:ea typeface="Times New Roman"/>
                          <a:cs typeface="Arial"/>
                        </a:rPr>
                        <a:t>90</a:t>
                      </a:r>
                      <a:endParaRPr lang="es-MX" sz="1100" b="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3370">
                <a:tc>
                  <a:txBody>
                    <a:bodyPr/>
                    <a:lstStyle/>
                    <a:p>
                      <a:pPr>
                        <a:lnSpc>
                          <a:spcPct val="150000"/>
                        </a:lnSpc>
                        <a:spcAft>
                          <a:spcPts val="0"/>
                        </a:spcAft>
                      </a:pPr>
                      <a:r>
                        <a:rPr lang="es-MX" sz="1000" b="0" dirty="0">
                          <a:solidFill>
                            <a:srgbClr val="000000"/>
                          </a:solidFill>
                          <a:latin typeface="EurekaSans-Light"/>
                          <a:ea typeface="Times New Roman"/>
                          <a:cs typeface="Arial"/>
                        </a:rPr>
                        <a:t>Ingeniería Civil</a:t>
                      </a:r>
                      <a:endParaRPr lang="es-MX" sz="1100" b="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000" b="0" dirty="0">
                          <a:solidFill>
                            <a:srgbClr val="000000"/>
                          </a:solidFill>
                          <a:latin typeface="EurekaSans-Light"/>
                          <a:ea typeface="Times New Roman"/>
                          <a:cs typeface="Arial"/>
                        </a:rPr>
                        <a:t>92</a:t>
                      </a:r>
                      <a:endParaRPr lang="es-MX" sz="1100" b="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000" b="0" dirty="0">
                          <a:solidFill>
                            <a:srgbClr val="000000"/>
                          </a:solidFill>
                          <a:latin typeface="EurekaSans-Light"/>
                          <a:ea typeface="Times New Roman"/>
                          <a:cs typeface="Arial"/>
                        </a:rPr>
                        <a:t>80</a:t>
                      </a:r>
                      <a:endParaRPr lang="es-MX" sz="1100" b="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3370">
                <a:tc>
                  <a:txBody>
                    <a:bodyPr/>
                    <a:lstStyle/>
                    <a:p>
                      <a:pPr algn="ctr">
                        <a:lnSpc>
                          <a:spcPct val="150000"/>
                        </a:lnSpc>
                        <a:spcAft>
                          <a:spcPts val="0"/>
                        </a:spcAft>
                      </a:pPr>
                      <a:r>
                        <a:rPr lang="es-MX" sz="1000" b="0" dirty="0">
                          <a:solidFill>
                            <a:srgbClr val="000000"/>
                          </a:solidFill>
                          <a:latin typeface="EurekaSans-Light"/>
                          <a:ea typeface="Times New Roman"/>
                          <a:cs typeface="Arial"/>
                        </a:rPr>
                        <a:t>TOTAL</a:t>
                      </a:r>
                      <a:endParaRPr lang="es-MX" sz="1100" b="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000" b="0" dirty="0">
                          <a:solidFill>
                            <a:srgbClr val="000000"/>
                          </a:solidFill>
                          <a:latin typeface="EurekaSans-Light"/>
                          <a:ea typeface="Times New Roman"/>
                          <a:cs typeface="Arial"/>
                        </a:rPr>
                        <a:t>694</a:t>
                      </a:r>
                      <a:endParaRPr lang="es-MX" sz="1100" b="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000" b="0" dirty="0">
                          <a:solidFill>
                            <a:srgbClr val="000000"/>
                          </a:solidFill>
                          <a:latin typeface="EurekaSans-Light"/>
                          <a:ea typeface="Times New Roman"/>
                          <a:cs typeface="Arial"/>
                        </a:rPr>
                        <a:t>628</a:t>
                      </a:r>
                      <a:endParaRPr lang="es-MX" sz="1100" b="0" dirty="0">
                        <a:latin typeface="Calibri"/>
                        <a:ea typeface="Calibri"/>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8" name="17 CuadroTexto"/>
          <p:cNvSpPr txBox="1"/>
          <p:nvPr/>
        </p:nvSpPr>
        <p:spPr>
          <a:xfrm>
            <a:off x="3214678" y="1357298"/>
            <a:ext cx="2786082" cy="307777"/>
          </a:xfrm>
          <a:prstGeom prst="rect">
            <a:avLst/>
          </a:prstGeom>
          <a:noFill/>
        </p:spPr>
        <p:txBody>
          <a:bodyPr wrap="square" rtlCol="0">
            <a:spAutoFit/>
          </a:bodyPr>
          <a:lstStyle/>
          <a:p>
            <a:pPr algn="ctr"/>
            <a:r>
              <a:rPr lang="es-MX" sz="1400" b="1" dirty="0" smtClean="0">
                <a:latin typeface="EurekaSans-Light" pitchFamily="34" charset="0"/>
              </a:rPr>
              <a:t>Atención a la demanda</a:t>
            </a:r>
            <a:endParaRPr lang="es-MX" sz="1400" b="1" dirty="0">
              <a:latin typeface="EurekaSans-Light" pitchFamily="34" charset="0"/>
            </a:endParaRPr>
          </a:p>
        </p:txBody>
      </p:sp>
      <p:graphicFrame>
        <p:nvGraphicFramePr>
          <p:cNvPr id="19" name="18 Tabla"/>
          <p:cNvGraphicFramePr>
            <a:graphicFrameLocks noGrp="1"/>
          </p:cNvGraphicFramePr>
          <p:nvPr/>
        </p:nvGraphicFramePr>
        <p:xfrm>
          <a:off x="5953124" y="2059803"/>
          <a:ext cx="3119470" cy="4667250"/>
        </p:xfrm>
        <a:graphic>
          <a:graphicData uri="http://schemas.openxmlformats.org/drawingml/2006/table">
            <a:tbl>
              <a:tblPr/>
              <a:tblGrid>
                <a:gridCol w="1262082"/>
                <a:gridCol w="785818"/>
                <a:gridCol w="1071570"/>
              </a:tblGrid>
              <a:tr h="293370">
                <a:tc>
                  <a:txBody>
                    <a:bodyPr/>
                    <a:lstStyle/>
                    <a:p>
                      <a:pPr algn="ctr">
                        <a:lnSpc>
                          <a:spcPct val="150000"/>
                        </a:lnSpc>
                        <a:spcAft>
                          <a:spcPts val="0"/>
                        </a:spcAft>
                      </a:pPr>
                      <a:r>
                        <a:rPr lang="es-MX" sz="1000" b="0" dirty="0">
                          <a:latin typeface="EurekaSans-Light"/>
                          <a:ea typeface="Times New Roman"/>
                          <a:cs typeface="Arial"/>
                        </a:rPr>
                        <a:t>PROGRAMA</a:t>
                      </a:r>
                      <a:endParaRPr lang="es-MX" sz="1100" b="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s-MX" sz="1000" b="0" dirty="0">
                          <a:latin typeface="EurekaSans-Light"/>
                          <a:ea typeface="Times New Roman"/>
                          <a:cs typeface="Arial"/>
                        </a:rPr>
                        <a:t>ENERO/JUNIO 2009</a:t>
                      </a:r>
                      <a:endParaRPr lang="es-MX" sz="1100" b="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s-MX" sz="1000" b="0" dirty="0">
                          <a:latin typeface="EurekaSans-Light"/>
                          <a:ea typeface="Times New Roman"/>
                          <a:cs typeface="Arial"/>
                        </a:rPr>
                        <a:t>AGOSTO/DICIEMBRE 2009</a:t>
                      </a:r>
                      <a:endParaRPr lang="es-MX" sz="1100" b="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3370">
                <a:tc>
                  <a:txBody>
                    <a:bodyPr/>
                    <a:lstStyle/>
                    <a:p>
                      <a:pPr>
                        <a:lnSpc>
                          <a:spcPct val="150000"/>
                        </a:lnSpc>
                        <a:spcAft>
                          <a:spcPts val="0"/>
                        </a:spcAft>
                      </a:pPr>
                      <a:r>
                        <a:rPr lang="es-MX" sz="1000" b="0" dirty="0">
                          <a:solidFill>
                            <a:srgbClr val="000000"/>
                          </a:solidFill>
                          <a:latin typeface="EurekaSans-Light"/>
                          <a:ea typeface="Times New Roman"/>
                          <a:cs typeface="Arial"/>
                        </a:rPr>
                        <a:t>Licenciatura en Administración</a:t>
                      </a:r>
                      <a:endParaRPr lang="es-MX" sz="1100" b="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s-MX" sz="1000" b="0" dirty="0">
                          <a:solidFill>
                            <a:srgbClr val="000000"/>
                          </a:solidFill>
                          <a:latin typeface="EurekaSans-Light"/>
                          <a:ea typeface="Times New Roman"/>
                          <a:cs typeface="Arial"/>
                        </a:rPr>
                        <a:t>376</a:t>
                      </a:r>
                      <a:endParaRPr lang="es-MX" sz="1100" b="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s-MX" sz="1000" b="0" dirty="0">
                          <a:solidFill>
                            <a:srgbClr val="000000"/>
                          </a:solidFill>
                          <a:latin typeface="EurekaSans-Light"/>
                          <a:ea typeface="Times New Roman"/>
                          <a:cs typeface="Arial"/>
                        </a:rPr>
                        <a:t>408</a:t>
                      </a:r>
                      <a:endParaRPr lang="es-MX" sz="1100" b="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3370">
                <a:tc>
                  <a:txBody>
                    <a:bodyPr/>
                    <a:lstStyle/>
                    <a:p>
                      <a:pPr>
                        <a:lnSpc>
                          <a:spcPct val="150000"/>
                        </a:lnSpc>
                        <a:spcAft>
                          <a:spcPts val="0"/>
                        </a:spcAft>
                      </a:pPr>
                      <a:r>
                        <a:rPr lang="es-MX" sz="1000" b="0" dirty="0">
                          <a:solidFill>
                            <a:srgbClr val="000000"/>
                          </a:solidFill>
                          <a:latin typeface="EurekaSans-Light"/>
                          <a:ea typeface="Times New Roman"/>
                          <a:cs typeface="Arial"/>
                        </a:rPr>
                        <a:t>Licenciatura en Contaduría</a:t>
                      </a:r>
                      <a:endParaRPr lang="es-MX" sz="1100" b="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s-MX" sz="1000" b="0" dirty="0">
                          <a:solidFill>
                            <a:srgbClr val="000000"/>
                          </a:solidFill>
                          <a:latin typeface="EurekaSans-Light"/>
                          <a:ea typeface="Times New Roman"/>
                          <a:cs typeface="Arial"/>
                        </a:rPr>
                        <a:t>280</a:t>
                      </a:r>
                      <a:endParaRPr lang="es-MX" sz="1100" b="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s-MX" sz="1000" b="0" dirty="0">
                          <a:solidFill>
                            <a:srgbClr val="000000"/>
                          </a:solidFill>
                          <a:latin typeface="EurekaSans-Light"/>
                          <a:ea typeface="Times New Roman"/>
                          <a:cs typeface="Arial"/>
                        </a:rPr>
                        <a:t>327</a:t>
                      </a:r>
                      <a:endParaRPr lang="es-MX" sz="1100" b="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3370">
                <a:tc>
                  <a:txBody>
                    <a:bodyPr/>
                    <a:lstStyle/>
                    <a:p>
                      <a:pPr>
                        <a:lnSpc>
                          <a:spcPct val="150000"/>
                        </a:lnSpc>
                        <a:spcAft>
                          <a:spcPts val="0"/>
                        </a:spcAft>
                      </a:pPr>
                      <a:r>
                        <a:rPr lang="es-MX" sz="1000" b="0" dirty="0">
                          <a:solidFill>
                            <a:srgbClr val="000000"/>
                          </a:solidFill>
                          <a:latin typeface="EurekaSans-Light"/>
                          <a:ea typeface="Times New Roman"/>
                          <a:cs typeface="Arial"/>
                        </a:rPr>
                        <a:t>Licenciatura en Informática</a:t>
                      </a:r>
                      <a:endParaRPr lang="es-MX" sz="1100" b="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s-MX" sz="1000" b="0" dirty="0">
                          <a:solidFill>
                            <a:srgbClr val="000000"/>
                          </a:solidFill>
                          <a:latin typeface="EurekaSans-Light"/>
                          <a:ea typeface="Times New Roman"/>
                          <a:cs typeface="Arial"/>
                        </a:rPr>
                        <a:t>157</a:t>
                      </a:r>
                      <a:endParaRPr lang="es-MX" sz="1100" b="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s-MX" sz="1000" b="0" dirty="0">
                          <a:solidFill>
                            <a:srgbClr val="000000"/>
                          </a:solidFill>
                          <a:latin typeface="EurekaSans-Light"/>
                          <a:ea typeface="Times New Roman"/>
                          <a:cs typeface="Arial"/>
                        </a:rPr>
                        <a:t>198</a:t>
                      </a:r>
                      <a:endParaRPr lang="es-MX" sz="1100" b="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3370">
                <a:tc>
                  <a:txBody>
                    <a:bodyPr/>
                    <a:lstStyle/>
                    <a:p>
                      <a:pPr>
                        <a:lnSpc>
                          <a:spcPct val="150000"/>
                        </a:lnSpc>
                        <a:spcAft>
                          <a:spcPts val="0"/>
                        </a:spcAft>
                      </a:pPr>
                      <a:r>
                        <a:rPr lang="es-MX" sz="1000" b="0" dirty="0">
                          <a:solidFill>
                            <a:srgbClr val="000000"/>
                          </a:solidFill>
                          <a:latin typeface="EurekaSans-Light"/>
                          <a:ea typeface="Times New Roman"/>
                          <a:cs typeface="Arial"/>
                        </a:rPr>
                        <a:t>Ingeniería Bioquímica</a:t>
                      </a:r>
                      <a:endParaRPr lang="es-MX" sz="1100" b="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s-MX" sz="1000" b="0" dirty="0">
                          <a:solidFill>
                            <a:srgbClr val="000000"/>
                          </a:solidFill>
                          <a:latin typeface="EurekaSans-Light"/>
                          <a:ea typeface="Times New Roman"/>
                          <a:cs typeface="Arial"/>
                        </a:rPr>
                        <a:t>167</a:t>
                      </a:r>
                      <a:endParaRPr lang="es-MX" sz="1100" b="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s-MX" sz="1000" b="0" dirty="0">
                          <a:solidFill>
                            <a:srgbClr val="000000"/>
                          </a:solidFill>
                          <a:latin typeface="EurekaSans-Light"/>
                          <a:ea typeface="Times New Roman"/>
                          <a:cs typeface="Arial"/>
                        </a:rPr>
                        <a:t>196</a:t>
                      </a:r>
                      <a:endParaRPr lang="es-MX" sz="1100" b="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3370">
                <a:tc>
                  <a:txBody>
                    <a:bodyPr/>
                    <a:lstStyle/>
                    <a:p>
                      <a:pPr>
                        <a:lnSpc>
                          <a:spcPct val="150000"/>
                        </a:lnSpc>
                        <a:spcAft>
                          <a:spcPts val="0"/>
                        </a:spcAft>
                      </a:pPr>
                      <a:r>
                        <a:rPr lang="es-MX" sz="1000" b="0" dirty="0">
                          <a:solidFill>
                            <a:srgbClr val="000000"/>
                          </a:solidFill>
                          <a:latin typeface="EurekaSans-Light"/>
                          <a:ea typeface="Times New Roman"/>
                          <a:cs typeface="Arial"/>
                        </a:rPr>
                        <a:t>Ingeniería en Sistemas Computacionales</a:t>
                      </a:r>
                      <a:endParaRPr lang="es-MX" sz="1100" b="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s-MX" sz="1000" b="0" dirty="0">
                          <a:solidFill>
                            <a:srgbClr val="000000"/>
                          </a:solidFill>
                          <a:latin typeface="EurekaSans-Light"/>
                          <a:ea typeface="Times New Roman"/>
                          <a:cs typeface="Arial"/>
                        </a:rPr>
                        <a:t>327</a:t>
                      </a:r>
                      <a:endParaRPr lang="es-MX" sz="1100" b="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s-MX" sz="1000" b="0" dirty="0">
                          <a:solidFill>
                            <a:srgbClr val="000000"/>
                          </a:solidFill>
                          <a:latin typeface="EurekaSans-Light"/>
                          <a:ea typeface="Times New Roman"/>
                          <a:cs typeface="Arial"/>
                        </a:rPr>
                        <a:t>402</a:t>
                      </a:r>
                      <a:endParaRPr lang="es-MX" sz="1100" b="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3370">
                <a:tc>
                  <a:txBody>
                    <a:bodyPr/>
                    <a:lstStyle/>
                    <a:p>
                      <a:pPr>
                        <a:lnSpc>
                          <a:spcPct val="150000"/>
                        </a:lnSpc>
                        <a:spcAft>
                          <a:spcPts val="0"/>
                        </a:spcAft>
                      </a:pPr>
                      <a:r>
                        <a:rPr lang="es-MX" sz="1000" b="0" dirty="0">
                          <a:solidFill>
                            <a:srgbClr val="000000"/>
                          </a:solidFill>
                          <a:latin typeface="EurekaSans-Light"/>
                          <a:ea typeface="Times New Roman"/>
                          <a:cs typeface="Arial"/>
                        </a:rPr>
                        <a:t>Ingeniería Electromecánica</a:t>
                      </a:r>
                      <a:endParaRPr lang="es-MX" sz="1100" b="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s-MX" sz="1000" b="0" dirty="0">
                          <a:solidFill>
                            <a:srgbClr val="000000"/>
                          </a:solidFill>
                          <a:latin typeface="EurekaSans-Light"/>
                          <a:ea typeface="Times New Roman"/>
                          <a:cs typeface="Arial"/>
                        </a:rPr>
                        <a:t>203</a:t>
                      </a:r>
                      <a:endParaRPr lang="es-MX" sz="1100" b="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s-MX" sz="1000" b="0" dirty="0">
                          <a:solidFill>
                            <a:srgbClr val="000000"/>
                          </a:solidFill>
                          <a:latin typeface="EurekaSans-Light"/>
                          <a:ea typeface="Times New Roman"/>
                          <a:cs typeface="Arial"/>
                        </a:rPr>
                        <a:t>273</a:t>
                      </a:r>
                      <a:endParaRPr lang="es-MX" sz="1100" b="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3370">
                <a:tc>
                  <a:txBody>
                    <a:bodyPr/>
                    <a:lstStyle/>
                    <a:p>
                      <a:pPr>
                        <a:lnSpc>
                          <a:spcPct val="150000"/>
                        </a:lnSpc>
                        <a:spcAft>
                          <a:spcPts val="0"/>
                        </a:spcAft>
                      </a:pPr>
                      <a:r>
                        <a:rPr lang="es-MX" sz="1000" b="0" dirty="0">
                          <a:solidFill>
                            <a:srgbClr val="000000"/>
                          </a:solidFill>
                          <a:latin typeface="EurekaSans-Light"/>
                          <a:ea typeface="Times New Roman"/>
                          <a:cs typeface="Arial"/>
                        </a:rPr>
                        <a:t>Ingeniería Electrónica</a:t>
                      </a:r>
                      <a:endParaRPr lang="es-MX" sz="1100" b="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s-MX" sz="1000" b="0" dirty="0">
                          <a:solidFill>
                            <a:srgbClr val="000000"/>
                          </a:solidFill>
                          <a:latin typeface="EurekaSans-Light"/>
                          <a:ea typeface="Times New Roman"/>
                          <a:cs typeface="Arial"/>
                        </a:rPr>
                        <a:t>121</a:t>
                      </a:r>
                      <a:endParaRPr lang="es-MX" sz="1100" b="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s-MX" sz="1000" b="0" dirty="0">
                          <a:solidFill>
                            <a:srgbClr val="000000"/>
                          </a:solidFill>
                          <a:latin typeface="EurekaSans-Light"/>
                          <a:ea typeface="Times New Roman"/>
                          <a:cs typeface="Arial"/>
                        </a:rPr>
                        <a:t>137</a:t>
                      </a:r>
                      <a:endParaRPr lang="es-MX" sz="1100" b="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3370">
                <a:tc>
                  <a:txBody>
                    <a:bodyPr/>
                    <a:lstStyle/>
                    <a:p>
                      <a:pPr>
                        <a:lnSpc>
                          <a:spcPct val="150000"/>
                        </a:lnSpc>
                        <a:spcAft>
                          <a:spcPts val="0"/>
                        </a:spcAft>
                      </a:pPr>
                      <a:r>
                        <a:rPr lang="es-MX" sz="1000" b="0" dirty="0">
                          <a:solidFill>
                            <a:srgbClr val="000000"/>
                          </a:solidFill>
                          <a:latin typeface="EurekaSans-Light"/>
                          <a:ea typeface="Times New Roman"/>
                          <a:cs typeface="Arial"/>
                        </a:rPr>
                        <a:t>Ingeniería en Gestión Empresarial</a:t>
                      </a:r>
                      <a:endParaRPr lang="es-MX" sz="1100" b="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s-MX" sz="1000" b="0" dirty="0">
                          <a:solidFill>
                            <a:srgbClr val="000000"/>
                          </a:solidFill>
                          <a:latin typeface="EurekaSans-Light"/>
                          <a:ea typeface="Times New Roman"/>
                          <a:cs typeface="Arial"/>
                        </a:rPr>
                        <a:t>0</a:t>
                      </a:r>
                      <a:endParaRPr lang="es-MX" sz="1100" b="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s-MX" sz="1000" b="0" dirty="0">
                          <a:solidFill>
                            <a:srgbClr val="000000"/>
                          </a:solidFill>
                          <a:latin typeface="EurekaSans-Light"/>
                          <a:ea typeface="Times New Roman"/>
                          <a:cs typeface="Arial"/>
                        </a:rPr>
                        <a:t>90</a:t>
                      </a:r>
                      <a:endParaRPr lang="es-MX" sz="1100" b="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3370">
                <a:tc>
                  <a:txBody>
                    <a:bodyPr/>
                    <a:lstStyle/>
                    <a:p>
                      <a:pPr>
                        <a:lnSpc>
                          <a:spcPct val="150000"/>
                        </a:lnSpc>
                        <a:spcAft>
                          <a:spcPts val="0"/>
                        </a:spcAft>
                      </a:pPr>
                      <a:r>
                        <a:rPr lang="es-MX" sz="1000" b="0" dirty="0">
                          <a:solidFill>
                            <a:srgbClr val="000000"/>
                          </a:solidFill>
                          <a:latin typeface="EurekaSans-Light"/>
                          <a:ea typeface="Times New Roman"/>
                          <a:cs typeface="Arial"/>
                        </a:rPr>
                        <a:t>Ingeniería Civil</a:t>
                      </a:r>
                      <a:endParaRPr lang="es-MX" sz="1100" b="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s-MX" sz="1000" b="0" dirty="0">
                          <a:solidFill>
                            <a:srgbClr val="000000"/>
                          </a:solidFill>
                          <a:latin typeface="EurekaSans-Light"/>
                          <a:ea typeface="Times New Roman"/>
                          <a:cs typeface="Arial"/>
                        </a:rPr>
                        <a:t>316</a:t>
                      </a:r>
                      <a:endParaRPr lang="es-MX" sz="1100" b="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s-MX" sz="1000" b="0" dirty="0">
                          <a:solidFill>
                            <a:srgbClr val="000000"/>
                          </a:solidFill>
                          <a:latin typeface="EurekaSans-Light"/>
                          <a:ea typeface="Times New Roman"/>
                          <a:cs typeface="Arial"/>
                        </a:rPr>
                        <a:t>339</a:t>
                      </a:r>
                      <a:endParaRPr lang="es-MX" sz="1100" b="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3370">
                <a:tc>
                  <a:txBody>
                    <a:bodyPr/>
                    <a:lstStyle/>
                    <a:p>
                      <a:pPr algn="ctr">
                        <a:lnSpc>
                          <a:spcPct val="150000"/>
                        </a:lnSpc>
                        <a:spcAft>
                          <a:spcPts val="0"/>
                        </a:spcAft>
                      </a:pPr>
                      <a:r>
                        <a:rPr lang="es-MX" sz="1000" b="0" dirty="0">
                          <a:solidFill>
                            <a:srgbClr val="000000"/>
                          </a:solidFill>
                          <a:latin typeface="EurekaSans-Light"/>
                          <a:ea typeface="Times New Roman"/>
                          <a:cs typeface="Arial"/>
                        </a:rPr>
                        <a:t>TOTAL LICENCIATURA</a:t>
                      </a:r>
                      <a:endParaRPr lang="es-MX" sz="1100" b="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s-MX" sz="1000" b="0" dirty="0">
                          <a:solidFill>
                            <a:srgbClr val="000000"/>
                          </a:solidFill>
                          <a:latin typeface="EurekaSans-Light"/>
                          <a:ea typeface="Times New Roman"/>
                          <a:cs typeface="Arial"/>
                        </a:rPr>
                        <a:t>1947</a:t>
                      </a:r>
                      <a:endParaRPr lang="es-MX" sz="1100" b="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s-MX" sz="1000" b="0" dirty="0">
                          <a:solidFill>
                            <a:srgbClr val="000000"/>
                          </a:solidFill>
                          <a:latin typeface="EurekaSans-Light"/>
                          <a:ea typeface="Times New Roman"/>
                          <a:cs typeface="Arial"/>
                        </a:rPr>
                        <a:t>2370</a:t>
                      </a:r>
                      <a:endParaRPr lang="es-MX" sz="1100" b="0" dirty="0">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3370">
                <a:tc>
                  <a:txBody>
                    <a:bodyPr/>
                    <a:lstStyle/>
                    <a:p>
                      <a:pPr algn="ctr">
                        <a:lnSpc>
                          <a:spcPct val="150000"/>
                        </a:lnSpc>
                        <a:spcAft>
                          <a:spcPts val="0"/>
                        </a:spcAft>
                      </a:pPr>
                      <a:r>
                        <a:rPr lang="es-MX" sz="1000" b="0" dirty="0">
                          <a:solidFill>
                            <a:schemeClr val="bg1"/>
                          </a:solidFill>
                          <a:latin typeface="EurekaSans-Light"/>
                          <a:ea typeface="Times New Roman"/>
                          <a:cs typeface="Arial"/>
                        </a:rPr>
                        <a:t>TOTAL MAESTRIA</a:t>
                      </a:r>
                      <a:endParaRPr lang="es-MX" sz="1100" b="0" dirty="0">
                        <a:solidFill>
                          <a:schemeClr val="bg1"/>
                        </a:solidFill>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s-MX" sz="1000" b="0" dirty="0">
                          <a:solidFill>
                            <a:schemeClr val="bg1"/>
                          </a:solidFill>
                          <a:latin typeface="EurekaSans-Light"/>
                          <a:ea typeface="Times New Roman"/>
                          <a:cs typeface="Arial"/>
                        </a:rPr>
                        <a:t>19</a:t>
                      </a:r>
                      <a:endParaRPr lang="es-MX" sz="1100" b="0" dirty="0">
                        <a:solidFill>
                          <a:schemeClr val="bg1"/>
                        </a:solidFill>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s-MX" sz="1000" b="0" dirty="0">
                          <a:solidFill>
                            <a:schemeClr val="bg1"/>
                          </a:solidFill>
                          <a:latin typeface="EurekaSans-Light"/>
                          <a:ea typeface="Times New Roman"/>
                          <a:cs typeface="Arial"/>
                        </a:rPr>
                        <a:t>20</a:t>
                      </a:r>
                      <a:endParaRPr lang="es-MX" sz="1100" b="0" dirty="0">
                        <a:solidFill>
                          <a:schemeClr val="bg1"/>
                        </a:solidFill>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0" name="19 CuadroTexto"/>
          <p:cNvSpPr txBox="1"/>
          <p:nvPr/>
        </p:nvSpPr>
        <p:spPr>
          <a:xfrm>
            <a:off x="6143636" y="1357298"/>
            <a:ext cx="2786082" cy="307777"/>
          </a:xfrm>
          <a:prstGeom prst="rect">
            <a:avLst/>
          </a:prstGeom>
          <a:noFill/>
        </p:spPr>
        <p:txBody>
          <a:bodyPr wrap="square" rtlCol="0">
            <a:spAutoFit/>
          </a:bodyPr>
          <a:lstStyle/>
          <a:p>
            <a:pPr algn="ctr"/>
            <a:r>
              <a:rPr lang="es-MX" sz="1400" b="1" dirty="0" smtClean="0">
                <a:latin typeface="EurekaSans-Light" pitchFamily="34" charset="0"/>
              </a:rPr>
              <a:t>Matrícula atendida</a:t>
            </a:r>
            <a:endParaRPr lang="es-MX" sz="1400" b="1" dirty="0">
              <a:latin typeface="EurekaSans-Light"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Cinta perforada"/>
          <p:cNvSpPr/>
          <p:nvPr/>
        </p:nvSpPr>
        <p:spPr>
          <a:xfrm>
            <a:off x="3143240" y="571480"/>
            <a:ext cx="2786082" cy="6286520"/>
          </a:xfrm>
          <a:prstGeom prst="flowChartPunchedTap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18 Grupo"/>
          <p:cNvGrpSpPr/>
          <p:nvPr/>
        </p:nvGrpSpPr>
        <p:grpSpPr>
          <a:xfrm>
            <a:off x="0" y="0"/>
            <a:ext cx="9144032" cy="6858000"/>
            <a:chOff x="0" y="0"/>
            <a:chExt cx="9144032" cy="6858000"/>
          </a:xfrm>
        </p:grpSpPr>
        <p:grpSp>
          <p:nvGrpSpPr>
            <p:cNvPr id="3" name="15 Grupo"/>
            <p:cNvGrpSpPr/>
            <p:nvPr/>
          </p:nvGrpSpPr>
          <p:grpSpPr>
            <a:xfrm>
              <a:off x="0" y="0"/>
              <a:ext cx="9144032" cy="6858000"/>
              <a:chOff x="0" y="0"/>
              <a:chExt cx="9144032" cy="6858000"/>
            </a:xfrm>
          </p:grpSpPr>
          <p:sp>
            <p:nvSpPr>
              <p:cNvPr id="10" name="9 Rectángulo"/>
              <p:cNvSpPr/>
              <p:nvPr/>
            </p:nvSpPr>
            <p:spPr>
              <a:xfrm>
                <a:off x="0" y="1000108"/>
                <a:ext cx="571472" cy="5857892"/>
              </a:xfrm>
              <a:prstGeom prst="rect">
                <a:avLst/>
              </a:prstGeom>
              <a:solidFill>
                <a:srgbClr val="FFF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traso"/>
              <p:cNvSpPr/>
              <p:nvPr/>
            </p:nvSpPr>
            <p:spPr>
              <a:xfrm rot="10800000">
                <a:off x="142843" y="1000108"/>
                <a:ext cx="571504" cy="5643602"/>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p:cNvSpPr/>
              <p:nvPr/>
            </p:nvSpPr>
            <p:spPr>
              <a:xfrm>
                <a:off x="0" y="0"/>
                <a:ext cx="8786842" cy="7143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Picture 4" descr="POLITICA DE CALIDAD"/>
              <p:cNvPicPr>
                <a:picLocks noChangeAspect="1" noChangeArrowheads="1"/>
              </p:cNvPicPr>
              <p:nvPr/>
            </p:nvPicPr>
            <p:blipFill>
              <a:blip r:embed="rId2"/>
              <a:srcRect l="1539" t="16547" b="72656"/>
              <a:stretch>
                <a:fillRect/>
              </a:stretch>
            </p:blipFill>
            <p:spPr bwMode="auto">
              <a:xfrm>
                <a:off x="0" y="571480"/>
                <a:ext cx="9144000" cy="500066"/>
              </a:xfrm>
              <a:prstGeom prst="rect">
                <a:avLst/>
              </a:prstGeom>
              <a:noFill/>
              <a:ln w="9525">
                <a:noFill/>
                <a:miter lim="800000"/>
                <a:headEnd/>
                <a:tailEnd/>
              </a:ln>
            </p:spPr>
          </p:pic>
          <p:pic>
            <p:nvPicPr>
              <p:cNvPr id="4" name="3 Imagen" descr="Nueva imagen.png"/>
              <p:cNvPicPr>
                <a:picLocks noChangeAspect="1"/>
              </p:cNvPicPr>
              <p:nvPr/>
            </p:nvPicPr>
            <p:blipFill>
              <a:blip r:embed="rId3"/>
              <a:stretch>
                <a:fillRect/>
              </a:stretch>
            </p:blipFill>
            <p:spPr>
              <a:xfrm>
                <a:off x="7572396" y="71414"/>
                <a:ext cx="798165" cy="357190"/>
              </a:xfrm>
              <a:prstGeom prst="rect">
                <a:avLst/>
              </a:prstGeom>
            </p:spPr>
          </p:pic>
          <p:pic>
            <p:nvPicPr>
              <p:cNvPr id="5" name="4 Imagen" descr="logotec.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072330" y="71414"/>
                <a:ext cx="428628" cy="441487"/>
              </a:xfrm>
              <a:prstGeom prst="rect">
                <a:avLst/>
              </a:prstGeom>
            </p:spPr>
          </p:pic>
          <p:pic>
            <p:nvPicPr>
              <p:cNvPr id="6" name="5 Imagen"/>
              <p:cNvPicPr/>
              <p:nvPr/>
            </p:nvPicPr>
            <p:blipFill>
              <a:blip r:embed="rId5" cstate="print"/>
              <a:srcRect l="85156" t="40664"/>
              <a:stretch>
                <a:fillRect/>
              </a:stretch>
            </p:blipFill>
            <p:spPr bwMode="auto">
              <a:xfrm>
                <a:off x="8501090" y="0"/>
                <a:ext cx="642942" cy="857232"/>
              </a:xfrm>
              <a:prstGeom prst="rect">
                <a:avLst/>
              </a:prstGeom>
              <a:noFill/>
              <a:ln w="9525">
                <a:noFill/>
                <a:miter lim="800000"/>
                <a:headEnd/>
                <a:tailEnd/>
              </a:ln>
            </p:spPr>
          </p:pic>
          <p:sp>
            <p:nvSpPr>
              <p:cNvPr id="12" name="11 Rectángulo"/>
              <p:cNvSpPr/>
              <p:nvPr/>
            </p:nvSpPr>
            <p:spPr>
              <a:xfrm>
                <a:off x="0" y="6500834"/>
                <a:ext cx="9144000" cy="35716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CuadroTexto"/>
            <p:cNvSpPr txBox="1"/>
            <p:nvPr/>
          </p:nvSpPr>
          <p:spPr>
            <a:xfrm>
              <a:off x="6572264" y="6541778"/>
              <a:ext cx="2571768" cy="276999"/>
            </a:xfrm>
            <a:prstGeom prst="rect">
              <a:avLst/>
            </a:prstGeom>
            <a:noFill/>
          </p:spPr>
          <p:txBody>
            <a:bodyPr wrap="square" rtlCol="0">
              <a:spAutoFit/>
            </a:bodyPr>
            <a:lstStyle/>
            <a:p>
              <a:pPr algn="r"/>
              <a:r>
                <a:rPr lang="es-MX" sz="1200" b="1" dirty="0" smtClean="0">
                  <a:solidFill>
                    <a:schemeClr val="bg1"/>
                  </a:solidFill>
                  <a:latin typeface="EurekaSans-Light" pitchFamily="34" charset="0"/>
                </a:rPr>
                <a:t>Informe de Rendición de Cuentas 2009</a:t>
              </a:r>
              <a:endParaRPr lang="es-MX" sz="1200" b="1" dirty="0">
                <a:solidFill>
                  <a:schemeClr val="bg1"/>
                </a:solidFill>
                <a:latin typeface="EurekaSans-Light" pitchFamily="34" charset="0"/>
              </a:endParaRPr>
            </a:p>
          </p:txBody>
        </p:sp>
      </p:grpSp>
      <p:sp>
        <p:nvSpPr>
          <p:cNvPr id="13" name="12 CuadroTexto"/>
          <p:cNvSpPr txBox="1"/>
          <p:nvPr/>
        </p:nvSpPr>
        <p:spPr>
          <a:xfrm>
            <a:off x="142844" y="1000108"/>
            <a:ext cx="2928958" cy="5632311"/>
          </a:xfrm>
          <a:prstGeom prst="rect">
            <a:avLst/>
          </a:prstGeom>
          <a:noFill/>
        </p:spPr>
        <p:txBody>
          <a:bodyPr wrap="square" rtlCol="0">
            <a:spAutoFit/>
          </a:bodyPr>
          <a:lstStyle/>
          <a:p>
            <a:pPr algn="just"/>
            <a:r>
              <a:rPr lang="es-MX" sz="1200" b="1" dirty="0" smtClean="0">
                <a:latin typeface="EurekaSans-Light" pitchFamily="34" charset="0"/>
              </a:rPr>
              <a:t>Meta 10.</a:t>
            </a:r>
            <a:endParaRPr lang="es-MX" sz="1200" dirty="0" smtClean="0">
              <a:latin typeface="EurekaSans-Light" pitchFamily="34" charset="0"/>
            </a:endParaRPr>
          </a:p>
          <a:p>
            <a:pPr algn="just"/>
            <a:r>
              <a:rPr lang="es-MX" sz="1200" dirty="0" smtClean="0">
                <a:latin typeface="EurekaSans-Light" pitchFamily="34" charset="0"/>
              </a:rPr>
              <a:t>Lograr en el 2009 que el 100% de los estudiantes de posgrado obtengan una beca.</a:t>
            </a:r>
          </a:p>
          <a:p>
            <a:pPr algn="just"/>
            <a:r>
              <a:rPr lang="es-MX" sz="1200" dirty="0" smtClean="0">
                <a:latin typeface="EurekaSans-Light" pitchFamily="34" charset="0"/>
              </a:rPr>
              <a:t> </a:t>
            </a:r>
            <a:r>
              <a:rPr lang="es-MX" sz="1200" b="1" dirty="0" smtClean="0">
                <a:latin typeface="EurekaSans-Light" pitchFamily="34" charset="0"/>
              </a:rPr>
              <a:t>Alcance:</a:t>
            </a:r>
            <a:endParaRPr lang="es-MX" sz="1200" dirty="0" smtClean="0">
              <a:latin typeface="EurekaSans-Light" pitchFamily="34" charset="0"/>
            </a:endParaRPr>
          </a:p>
          <a:p>
            <a:pPr algn="just"/>
            <a:r>
              <a:rPr lang="es-MX" sz="1200" dirty="0" smtClean="0">
                <a:latin typeface="EurekaSans-Light" pitchFamily="34" charset="0"/>
              </a:rPr>
              <a:t>El 95% de los estudiantes de posgrado tienen beca del CONACYT, coadyuvando así a la formación de científicos y tecnólogos del más alto nivel, además de garantizar la culminación de sus estudios ya que en algunos casos la manutención es total, incrementando así la eficiencia terminal en posgrado. El monto anual de los 20 estudiantes beneficiados fue de $1´151,520.00</a:t>
            </a:r>
          </a:p>
          <a:p>
            <a:pPr algn="just"/>
            <a:endParaRPr lang="es-MX" sz="1200" dirty="0" smtClean="0">
              <a:latin typeface="EurekaSans-Light" pitchFamily="34" charset="0"/>
            </a:endParaRPr>
          </a:p>
          <a:p>
            <a:pPr algn="just"/>
            <a:r>
              <a:rPr lang="es-MX" sz="1200" b="1" dirty="0" smtClean="0">
                <a:latin typeface="EurekaSans-Light" pitchFamily="34" charset="0"/>
              </a:rPr>
              <a:t>Meta 11.</a:t>
            </a:r>
            <a:endParaRPr lang="es-MX" sz="1200" dirty="0" smtClean="0">
              <a:latin typeface="EurekaSans-Light" pitchFamily="34" charset="0"/>
            </a:endParaRPr>
          </a:p>
          <a:p>
            <a:pPr algn="just"/>
            <a:r>
              <a:rPr lang="es-MX" sz="1200" dirty="0" smtClean="0">
                <a:latin typeface="EurekaSans-Light" pitchFamily="34" charset="0"/>
              </a:rPr>
              <a:t>En el 2009, lograr y atender una matrícula de 25 estudiantes en programas no presenciales.</a:t>
            </a:r>
          </a:p>
          <a:p>
            <a:pPr algn="just"/>
            <a:r>
              <a:rPr lang="es-MX" sz="1200" dirty="0" smtClean="0">
                <a:latin typeface="EurekaSans-Light" pitchFamily="34" charset="0"/>
              </a:rPr>
              <a:t> </a:t>
            </a:r>
            <a:r>
              <a:rPr lang="es-MX" sz="1200" b="1" dirty="0" smtClean="0">
                <a:latin typeface="EurekaSans-Light" pitchFamily="34" charset="0"/>
              </a:rPr>
              <a:t>Alcance:</a:t>
            </a:r>
            <a:endParaRPr lang="es-MX" sz="1200" dirty="0" smtClean="0">
              <a:latin typeface="EurekaSans-Light" pitchFamily="34" charset="0"/>
            </a:endParaRPr>
          </a:p>
          <a:p>
            <a:pPr algn="just"/>
            <a:r>
              <a:rPr lang="es-MX" sz="1200" dirty="0" smtClean="0">
                <a:latin typeface="EurekaSans-Light" pitchFamily="34" charset="0"/>
              </a:rPr>
              <a:t>Con la finalidad de extender las oportunidades y disminuir la desigualdad regional de acceso a la educación; las telecomunicaciones, ofrecen una oportunidad que se debe aprovechar como una de las formas posibles para acercar el conocimiento a quienes viven en los lugares más apartados, por lo que en el Instituto se imparte la Licenciatura en Administración en la modalidad de educación a distancia, la cual ha presentado una disminución en su matrícula estando inscritos 11 estudiantes durante el semestre agosto – diciembre 2009, a pesar de los esfuerzos realizados en la difusión de esta modalidad educativa.</a:t>
            </a:r>
            <a:endParaRPr lang="es-MX" sz="1200" dirty="0">
              <a:latin typeface="EurekaSans-Light" pitchFamily="34" charset="0"/>
            </a:endParaRPr>
          </a:p>
        </p:txBody>
      </p:sp>
      <p:sp>
        <p:nvSpPr>
          <p:cNvPr id="14" name="13 CuadroTexto"/>
          <p:cNvSpPr txBox="1"/>
          <p:nvPr/>
        </p:nvSpPr>
        <p:spPr>
          <a:xfrm>
            <a:off x="6000792" y="1071546"/>
            <a:ext cx="3143240" cy="5447645"/>
          </a:xfrm>
          <a:prstGeom prst="rect">
            <a:avLst/>
          </a:prstGeom>
          <a:noFill/>
        </p:spPr>
        <p:txBody>
          <a:bodyPr wrap="square" rtlCol="0">
            <a:spAutoFit/>
          </a:bodyPr>
          <a:lstStyle/>
          <a:p>
            <a:pPr algn="just"/>
            <a:r>
              <a:rPr lang="es-MX" sz="1200" b="1" dirty="0" smtClean="0">
                <a:latin typeface="EurekaSans-Light" pitchFamily="34" charset="0"/>
              </a:rPr>
              <a:t>Meta 12.</a:t>
            </a:r>
            <a:endParaRPr lang="es-MX" sz="1200" dirty="0" smtClean="0">
              <a:latin typeface="EurekaSans-Light" pitchFamily="34" charset="0"/>
            </a:endParaRPr>
          </a:p>
          <a:p>
            <a:pPr algn="just"/>
            <a:r>
              <a:rPr lang="es-MX" sz="1200" dirty="0" smtClean="0">
                <a:latin typeface="EurekaSans-Light" pitchFamily="34" charset="0"/>
              </a:rPr>
              <a:t>Alcanzar y atender en el 2009, una matrícula de 25 estudiantes en programas de posgrado.</a:t>
            </a:r>
          </a:p>
          <a:p>
            <a:pPr algn="just"/>
            <a:r>
              <a:rPr lang="es-MX" sz="1200" dirty="0" smtClean="0">
                <a:latin typeface="EurekaSans-Light" pitchFamily="34" charset="0"/>
              </a:rPr>
              <a:t> </a:t>
            </a:r>
          </a:p>
          <a:p>
            <a:pPr algn="just"/>
            <a:r>
              <a:rPr lang="es-MX" sz="1200" b="1" dirty="0" smtClean="0">
                <a:latin typeface="EurekaSans-Light" pitchFamily="34" charset="0"/>
              </a:rPr>
              <a:t>Alcance:</a:t>
            </a:r>
            <a:endParaRPr lang="es-MX" sz="1200" dirty="0" smtClean="0">
              <a:latin typeface="EurekaSans-Light" pitchFamily="34" charset="0"/>
            </a:endParaRPr>
          </a:p>
          <a:p>
            <a:pPr algn="just"/>
            <a:r>
              <a:rPr lang="es-MX" sz="1200" dirty="0" smtClean="0">
                <a:latin typeface="EurekaSans-Light" pitchFamily="34" charset="0"/>
              </a:rPr>
              <a:t>Se atendieron a 20 estudiantes, lo que representa un avance en esta meta del 80% con respecto a lo programado. Estableciendo las estrategias necesarias para que en el 2010 se cumpla con esta meta al 100% </a:t>
            </a:r>
          </a:p>
          <a:p>
            <a:pPr algn="just"/>
            <a:endParaRPr lang="es-MX" sz="1200" dirty="0" smtClean="0">
              <a:latin typeface="EurekaSans-Light" pitchFamily="34" charset="0"/>
            </a:endParaRPr>
          </a:p>
          <a:p>
            <a:pPr algn="just"/>
            <a:endParaRPr lang="es-MX" sz="1200" dirty="0" smtClean="0">
              <a:latin typeface="EurekaSans-Light" pitchFamily="34" charset="0"/>
            </a:endParaRPr>
          </a:p>
          <a:p>
            <a:pPr algn="just"/>
            <a:r>
              <a:rPr lang="es-MX" sz="1200" b="1" dirty="0" smtClean="0">
                <a:latin typeface="EurekaSans-Light" pitchFamily="34" charset="0"/>
              </a:rPr>
              <a:t>Meta 17.</a:t>
            </a:r>
            <a:endParaRPr lang="es-MX" sz="1200" dirty="0" smtClean="0">
              <a:latin typeface="EurekaSans-Light" pitchFamily="34" charset="0"/>
            </a:endParaRPr>
          </a:p>
          <a:p>
            <a:pPr algn="just"/>
            <a:r>
              <a:rPr lang="es-MX" sz="1200" dirty="0" smtClean="0">
                <a:latin typeface="EurekaSans-Light" pitchFamily="34" charset="0"/>
              </a:rPr>
              <a:t>Lograr en el 2009, que el 11% de programas educativos de licenciatura estén orientados al desarrollo de competencias profesionales.</a:t>
            </a:r>
          </a:p>
          <a:p>
            <a:pPr algn="just"/>
            <a:r>
              <a:rPr lang="es-MX" sz="1200" dirty="0" smtClean="0">
                <a:latin typeface="EurekaSans-Light" pitchFamily="34" charset="0"/>
              </a:rPr>
              <a:t> </a:t>
            </a:r>
          </a:p>
          <a:p>
            <a:pPr algn="just"/>
            <a:r>
              <a:rPr lang="es-MX" sz="1200" b="1" dirty="0" smtClean="0">
                <a:latin typeface="EurekaSans-Light" pitchFamily="34" charset="0"/>
              </a:rPr>
              <a:t>Alcance:</a:t>
            </a:r>
            <a:endParaRPr lang="es-MX" sz="1200" dirty="0" smtClean="0">
              <a:latin typeface="EurekaSans-Light" pitchFamily="34" charset="0"/>
            </a:endParaRPr>
          </a:p>
          <a:p>
            <a:pPr algn="just"/>
            <a:r>
              <a:rPr lang="es-MX" sz="1200" dirty="0" smtClean="0">
                <a:latin typeface="EurekaSans-Light" pitchFamily="34" charset="0"/>
              </a:rPr>
              <a:t>Al inicio del ciclo escolar 2009-2010, con base a los trabajos y gestión realizada se obtuvo la autorización para la apertura del programa educativo de Ingeniería en Gestión Empresarial, ampliándose así la oferta educativa del Instituto con la finalidad de atender la demanda de educación superior de la región y contribuir al fortalecimiento de la vocación tecnológica del sistema. Cabe hacer mención que el programa de Ingeniería en Gestión Empresarial se oferta con un enfoque basado en competencias profesionales, dando cumplimiento en un 100% a esta meta.</a:t>
            </a:r>
          </a:p>
        </p:txBody>
      </p:sp>
      <p:pic>
        <p:nvPicPr>
          <p:cNvPr id="16" name="15 Imagen" descr="areas de posgrado 11 02 10 014.jpg"/>
          <p:cNvPicPr>
            <a:picLocks noChangeAspect="1"/>
          </p:cNvPicPr>
          <p:nvPr/>
        </p:nvPicPr>
        <p:blipFill>
          <a:blip r:embed="rId6" cstate="print"/>
          <a:stretch>
            <a:fillRect/>
          </a:stretch>
        </p:blipFill>
        <p:spPr>
          <a:xfrm rot="20512300">
            <a:off x="3214710" y="1446619"/>
            <a:ext cx="2643174" cy="1982381"/>
          </a:xfrm>
          <a:prstGeom prst="rect">
            <a:avLst/>
          </a:prstGeom>
          <a:ln>
            <a:noFill/>
          </a:ln>
          <a:effectLst>
            <a:outerShdw blurRad="292100" dist="139700" dir="2700000" algn="tl" rotWithShape="0">
              <a:srgbClr val="333333">
                <a:alpha val="65000"/>
              </a:srgbClr>
            </a:outerShdw>
            <a:softEdge rad="317500"/>
          </a:effectLst>
        </p:spPr>
      </p:pic>
      <p:pic>
        <p:nvPicPr>
          <p:cNvPr id="18" name="17 Imagen" descr="areas de posgrado 11 02 10 003.jpg"/>
          <p:cNvPicPr>
            <a:picLocks noChangeAspect="1"/>
          </p:cNvPicPr>
          <p:nvPr/>
        </p:nvPicPr>
        <p:blipFill>
          <a:blip r:embed="rId7" cstate="print"/>
          <a:stretch>
            <a:fillRect/>
          </a:stretch>
        </p:blipFill>
        <p:spPr>
          <a:xfrm rot="1117863">
            <a:off x="3214678" y="3942145"/>
            <a:ext cx="2643174" cy="1982381"/>
          </a:xfrm>
          <a:prstGeom prst="rect">
            <a:avLst/>
          </a:prstGeom>
          <a:ln>
            <a:noFill/>
          </a:ln>
          <a:effectLst>
            <a:outerShdw blurRad="292100" dist="139700" dir="2700000" algn="tl" rotWithShape="0">
              <a:srgbClr val="333333">
                <a:alpha val="65000"/>
              </a:srgbClr>
            </a:outerShdw>
            <a:softEdge rad="317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Cinta perforada"/>
          <p:cNvSpPr/>
          <p:nvPr/>
        </p:nvSpPr>
        <p:spPr>
          <a:xfrm>
            <a:off x="3143240" y="571480"/>
            <a:ext cx="2786082" cy="6286520"/>
          </a:xfrm>
          <a:prstGeom prst="flowChartPunchedTap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12 Grupo"/>
          <p:cNvGrpSpPr/>
          <p:nvPr/>
        </p:nvGrpSpPr>
        <p:grpSpPr>
          <a:xfrm>
            <a:off x="-32" y="0"/>
            <a:ext cx="9144064" cy="6858000"/>
            <a:chOff x="-32" y="0"/>
            <a:chExt cx="9144064" cy="6858000"/>
          </a:xfrm>
        </p:grpSpPr>
        <p:grpSp>
          <p:nvGrpSpPr>
            <p:cNvPr id="3" name="15 Grupo"/>
            <p:cNvGrpSpPr/>
            <p:nvPr/>
          </p:nvGrpSpPr>
          <p:grpSpPr>
            <a:xfrm>
              <a:off x="0" y="0"/>
              <a:ext cx="9144032" cy="6858000"/>
              <a:chOff x="0" y="0"/>
              <a:chExt cx="9144032" cy="6858000"/>
            </a:xfrm>
          </p:grpSpPr>
          <p:sp>
            <p:nvSpPr>
              <p:cNvPr id="10" name="9 Rectángulo"/>
              <p:cNvSpPr/>
              <p:nvPr/>
            </p:nvSpPr>
            <p:spPr>
              <a:xfrm>
                <a:off x="0" y="1000108"/>
                <a:ext cx="571472" cy="5857892"/>
              </a:xfrm>
              <a:prstGeom prst="rect">
                <a:avLst/>
              </a:prstGeom>
              <a:solidFill>
                <a:srgbClr val="FFF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traso"/>
              <p:cNvSpPr/>
              <p:nvPr/>
            </p:nvSpPr>
            <p:spPr>
              <a:xfrm rot="10800000">
                <a:off x="142843" y="1000108"/>
                <a:ext cx="571504" cy="5643602"/>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p:cNvSpPr/>
              <p:nvPr/>
            </p:nvSpPr>
            <p:spPr>
              <a:xfrm>
                <a:off x="0" y="0"/>
                <a:ext cx="8786842" cy="7143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Picture 4" descr="POLITICA DE CALIDAD"/>
              <p:cNvPicPr>
                <a:picLocks noChangeAspect="1" noChangeArrowheads="1"/>
              </p:cNvPicPr>
              <p:nvPr/>
            </p:nvPicPr>
            <p:blipFill>
              <a:blip r:embed="rId2"/>
              <a:srcRect l="1539" t="16547" b="72656"/>
              <a:stretch>
                <a:fillRect/>
              </a:stretch>
            </p:blipFill>
            <p:spPr bwMode="auto">
              <a:xfrm>
                <a:off x="0" y="571480"/>
                <a:ext cx="9144000" cy="500066"/>
              </a:xfrm>
              <a:prstGeom prst="rect">
                <a:avLst/>
              </a:prstGeom>
              <a:noFill/>
              <a:ln w="9525">
                <a:noFill/>
                <a:miter lim="800000"/>
                <a:headEnd/>
                <a:tailEnd/>
              </a:ln>
            </p:spPr>
          </p:pic>
          <p:pic>
            <p:nvPicPr>
              <p:cNvPr id="4" name="3 Imagen" descr="Nueva imagen.png"/>
              <p:cNvPicPr>
                <a:picLocks noChangeAspect="1"/>
              </p:cNvPicPr>
              <p:nvPr/>
            </p:nvPicPr>
            <p:blipFill>
              <a:blip r:embed="rId3"/>
              <a:stretch>
                <a:fillRect/>
              </a:stretch>
            </p:blipFill>
            <p:spPr>
              <a:xfrm>
                <a:off x="7572396" y="71414"/>
                <a:ext cx="798165" cy="357190"/>
              </a:xfrm>
              <a:prstGeom prst="rect">
                <a:avLst/>
              </a:prstGeom>
            </p:spPr>
          </p:pic>
          <p:pic>
            <p:nvPicPr>
              <p:cNvPr id="5" name="4 Imagen" descr="logotec.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072330" y="71414"/>
                <a:ext cx="428628" cy="441487"/>
              </a:xfrm>
              <a:prstGeom prst="rect">
                <a:avLst/>
              </a:prstGeom>
            </p:spPr>
          </p:pic>
          <p:pic>
            <p:nvPicPr>
              <p:cNvPr id="6" name="5 Imagen"/>
              <p:cNvPicPr/>
              <p:nvPr/>
            </p:nvPicPr>
            <p:blipFill>
              <a:blip r:embed="rId5" cstate="print"/>
              <a:srcRect l="85156" t="40664"/>
              <a:stretch>
                <a:fillRect/>
              </a:stretch>
            </p:blipFill>
            <p:spPr bwMode="auto">
              <a:xfrm>
                <a:off x="8501090" y="0"/>
                <a:ext cx="642942" cy="857232"/>
              </a:xfrm>
              <a:prstGeom prst="rect">
                <a:avLst/>
              </a:prstGeom>
              <a:noFill/>
              <a:ln w="9525">
                <a:noFill/>
                <a:miter lim="800000"/>
                <a:headEnd/>
                <a:tailEnd/>
              </a:ln>
            </p:spPr>
          </p:pic>
          <p:sp>
            <p:nvSpPr>
              <p:cNvPr id="12" name="11 Rectángulo"/>
              <p:cNvSpPr/>
              <p:nvPr/>
            </p:nvSpPr>
            <p:spPr>
              <a:xfrm>
                <a:off x="0" y="6500834"/>
                <a:ext cx="9144000" cy="35716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CuadroTexto"/>
            <p:cNvSpPr txBox="1"/>
            <p:nvPr/>
          </p:nvSpPr>
          <p:spPr>
            <a:xfrm>
              <a:off x="-32" y="6541778"/>
              <a:ext cx="2571768" cy="276999"/>
            </a:xfrm>
            <a:prstGeom prst="rect">
              <a:avLst/>
            </a:prstGeom>
            <a:noFill/>
          </p:spPr>
          <p:txBody>
            <a:bodyPr wrap="square" rtlCol="0">
              <a:spAutoFit/>
            </a:bodyPr>
            <a:lstStyle/>
            <a:p>
              <a:r>
                <a:rPr lang="es-MX" sz="1200" b="1" dirty="0" smtClean="0">
                  <a:solidFill>
                    <a:schemeClr val="bg1"/>
                  </a:solidFill>
                  <a:latin typeface="EurekaSans-Light" pitchFamily="34" charset="0"/>
                </a:rPr>
                <a:t>Informe de Rendición de Cuentas 2009</a:t>
              </a:r>
              <a:endParaRPr lang="es-MX" sz="1200" b="1" dirty="0">
                <a:solidFill>
                  <a:schemeClr val="bg1"/>
                </a:solidFill>
                <a:latin typeface="EurekaSans-Light" pitchFamily="34" charset="0"/>
              </a:endParaRPr>
            </a:p>
          </p:txBody>
        </p:sp>
      </p:grpSp>
      <p:sp>
        <p:nvSpPr>
          <p:cNvPr id="13" name="12 CuadroTexto"/>
          <p:cNvSpPr txBox="1"/>
          <p:nvPr/>
        </p:nvSpPr>
        <p:spPr>
          <a:xfrm>
            <a:off x="142844" y="1071546"/>
            <a:ext cx="2928958" cy="5632311"/>
          </a:xfrm>
          <a:prstGeom prst="rect">
            <a:avLst/>
          </a:prstGeom>
          <a:noFill/>
        </p:spPr>
        <p:txBody>
          <a:bodyPr wrap="square" rtlCol="0">
            <a:spAutoFit/>
          </a:bodyPr>
          <a:lstStyle/>
          <a:p>
            <a:pPr algn="just"/>
            <a:r>
              <a:rPr lang="es-MX" sz="1200" b="1" dirty="0" smtClean="0">
                <a:latin typeface="EurekaSans-Light" pitchFamily="34" charset="0"/>
              </a:rPr>
              <a:t>Meta 19.</a:t>
            </a:r>
            <a:endParaRPr lang="es-MX" sz="1200" dirty="0" smtClean="0">
              <a:latin typeface="EurekaSans-Light" pitchFamily="34" charset="0"/>
            </a:endParaRPr>
          </a:p>
          <a:p>
            <a:pPr algn="just"/>
            <a:r>
              <a:rPr lang="es-MX" sz="1200" dirty="0" smtClean="0">
                <a:latin typeface="EurekaSans-Light" pitchFamily="34" charset="0"/>
              </a:rPr>
              <a:t>En el 2009, lograr 144 estudiantes participen en eventos de creatividad, emprendedores y ciencias básicas</a:t>
            </a:r>
          </a:p>
          <a:p>
            <a:pPr algn="just"/>
            <a:r>
              <a:rPr lang="es-MX" sz="1200" dirty="0" smtClean="0">
                <a:latin typeface="EurekaSans-Light" pitchFamily="34" charset="0"/>
              </a:rPr>
              <a:t> </a:t>
            </a:r>
          </a:p>
          <a:p>
            <a:pPr algn="just"/>
            <a:r>
              <a:rPr lang="es-MX" sz="1200" b="1" dirty="0" smtClean="0">
                <a:latin typeface="EurekaSans-Light" pitchFamily="34" charset="0"/>
              </a:rPr>
              <a:t>Alcance:</a:t>
            </a:r>
            <a:endParaRPr lang="es-MX" sz="1200" dirty="0" smtClean="0">
              <a:latin typeface="EurekaSans-Light" pitchFamily="34" charset="0"/>
            </a:endParaRPr>
          </a:p>
          <a:p>
            <a:pPr algn="just"/>
            <a:r>
              <a:rPr lang="es-MX" sz="1200" dirty="0" smtClean="0">
                <a:latin typeface="EurekaSans-Light" pitchFamily="34" charset="0"/>
              </a:rPr>
              <a:t>Se logro la participación de 26 estudiantes en el evento nacional de creatividad en su fase local, desarrollando un total de seis proyectos, de los cuales 4 alcanzaron la fase Regional. 14 estudiantes elaboraron dos proyectos para participar en el evento nacional de emprendedores en su fase local, alcanzando la etapa Nacional un proyecto denominado </a:t>
            </a:r>
            <a:r>
              <a:rPr lang="es-MX" sz="1200" dirty="0" err="1" smtClean="0">
                <a:latin typeface="EurekaSans-Light" pitchFamily="34" charset="0"/>
              </a:rPr>
              <a:t>Recicladora</a:t>
            </a:r>
            <a:r>
              <a:rPr lang="es-MX" sz="1200" dirty="0" smtClean="0">
                <a:latin typeface="EurekaSans-Light" pitchFamily="34" charset="0"/>
              </a:rPr>
              <a:t> de la Cuenca S.A. de C.V. El avance de esta meta fue del 28%.</a:t>
            </a:r>
          </a:p>
          <a:p>
            <a:pPr algn="just"/>
            <a:endParaRPr lang="es-MX" sz="1200" dirty="0" smtClean="0">
              <a:latin typeface="EurekaSans-Light" pitchFamily="34" charset="0"/>
            </a:endParaRPr>
          </a:p>
          <a:p>
            <a:pPr algn="just"/>
            <a:r>
              <a:rPr lang="es-MX" sz="1200" b="1" dirty="0" smtClean="0">
                <a:latin typeface="EurekaSans-Light" pitchFamily="34" charset="0"/>
              </a:rPr>
              <a:t>Meta 20.</a:t>
            </a:r>
            <a:endParaRPr lang="es-MX" sz="1200" dirty="0" smtClean="0">
              <a:latin typeface="EurekaSans-Light" pitchFamily="34" charset="0"/>
            </a:endParaRPr>
          </a:p>
          <a:p>
            <a:pPr algn="just"/>
            <a:r>
              <a:rPr lang="es-MX" sz="1200" dirty="0" smtClean="0">
                <a:latin typeface="EurekaSans-Light" pitchFamily="34" charset="0"/>
              </a:rPr>
              <a:t>En el 2009, lograr que 48 estudiantes desarrollen competencias en una segunda lengua.</a:t>
            </a:r>
          </a:p>
          <a:p>
            <a:pPr algn="just"/>
            <a:r>
              <a:rPr lang="es-MX" sz="1200" dirty="0" smtClean="0">
                <a:latin typeface="EurekaSans-Light" pitchFamily="34" charset="0"/>
              </a:rPr>
              <a:t> </a:t>
            </a:r>
          </a:p>
          <a:p>
            <a:pPr algn="just"/>
            <a:r>
              <a:rPr lang="es-MX" sz="1200" b="1" dirty="0" smtClean="0">
                <a:latin typeface="EurekaSans-Light" pitchFamily="34" charset="0"/>
              </a:rPr>
              <a:t>Alcance:</a:t>
            </a:r>
            <a:endParaRPr lang="es-MX" sz="1200" dirty="0" smtClean="0">
              <a:latin typeface="EurekaSans-Light" pitchFamily="34" charset="0"/>
            </a:endParaRPr>
          </a:p>
          <a:p>
            <a:pPr algn="just"/>
            <a:r>
              <a:rPr lang="es-MX" sz="1200" dirty="0" smtClean="0">
                <a:latin typeface="EurekaSans-Light" pitchFamily="34" charset="0"/>
              </a:rPr>
              <a:t>Con la finalidad de fortalecer la formación integral de nuestros estudiantes, el Instituto ha participado en las convocatorias del Programa de Apoyo a la Formación Profesional (PAFP) emitidas por la ANUIES en el rubro de Mejores estrategias para el aprendizaje del idioma Inglés, en el 2009 se registro la participación de 86 alumnos en los cursos de inglés, superando la meta establecida</a:t>
            </a:r>
            <a:r>
              <a:rPr lang="es-MX" sz="1200" dirty="0">
                <a:latin typeface="EurekaSans-Light" pitchFamily="34" charset="0"/>
              </a:rPr>
              <a:t>.</a:t>
            </a:r>
            <a:endParaRPr lang="es-MX" sz="1200" dirty="0" smtClean="0">
              <a:latin typeface="EurekaSans-Light" pitchFamily="34" charset="0"/>
            </a:endParaRPr>
          </a:p>
        </p:txBody>
      </p:sp>
      <p:sp>
        <p:nvSpPr>
          <p:cNvPr id="14" name="13 CuadroTexto"/>
          <p:cNvSpPr txBox="1"/>
          <p:nvPr/>
        </p:nvSpPr>
        <p:spPr>
          <a:xfrm>
            <a:off x="6000792" y="1071546"/>
            <a:ext cx="3143240" cy="5447645"/>
          </a:xfrm>
          <a:prstGeom prst="rect">
            <a:avLst/>
          </a:prstGeom>
          <a:noFill/>
        </p:spPr>
        <p:txBody>
          <a:bodyPr wrap="square" rtlCol="0">
            <a:spAutoFit/>
          </a:bodyPr>
          <a:lstStyle/>
          <a:p>
            <a:pPr algn="just"/>
            <a:r>
              <a:rPr lang="es-MX" sz="1200" b="1" dirty="0" smtClean="0">
                <a:latin typeface="EurekaSans-Light" pitchFamily="34" charset="0"/>
              </a:rPr>
              <a:t>Meta 23.</a:t>
            </a:r>
            <a:endParaRPr lang="es-MX" sz="1200" dirty="0" smtClean="0">
              <a:latin typeface="EurekaSans-Light" pitchFamily="34" charset="0"/>
            </a:endParaRPr>
          </a:p>
          <a:p>
            <a:pPr algn="just"/>
            <a:r>
              <a:rPr lang="es-MX" sz="1200" dirty="0" smtClean="0">
                <a:latin typeface="EurekaSans-Light" pitchFamily="34" charset="0"/>
              </a:rPr>
              <a:t>En el 2009, lograr que 6 profesores investigadores estén incorporados al Sistema Nacional de Investigadores (SNI).</a:t>
            </a:r>
          </a:p>
          <a:p>
            <a:pPr algn="just"/>
            <a:r>
              <a:rPr lang="es-MX" sz="1200" dirty="0" smtClean="0">
                <a:latin typeface="EurekaSans-Light" pitchFamily="34" charset="0"/>
              </a:rPr>
              <a:t> </a:t>
            </a:r>
          </a:p>
          <a:p>
            <a:pPr algn="just"/>
            <a:r>
              <a:rPr lang="es-MX" sz="1200" b="1" dirty="0" smtClean="0">
                <a:latin typeface="EurekaSans-Light" pitchFamily="34" charset="0"/>
              </a:rPr>
              <a:t>Alcance:</a:t>
            </a:r>
            <a:endParaRPr lang="es-MX" sz="1200" dirty="0" smtClean="0">
              <a:latin typeface="EurekaSans-Light" pitchFamily="34" charset="0"/>
            </a:endParaRPr>
          </a:p>
          <a:p>
            <a:pPr algn="just"/>
            <a:r>
              <a:rPr lang="es-MX" sz="1200" dirty="0" smtClean="0">
                <a:latin typeface="EurekaSans-Light" pitchFamily="34" charset="0"/>
              </a:rPr>
              <a:t>Un total de 6 profesores investigadores del Instituto son miembros del Sistema Nacional de Investigadores, reconociendo así la labor de las personas dedicadas a producir conocimiento científico y tecnología, 2 profesores alcanzaron el nivel 1 y 4 el nivel de candidato, dando así cumplimiento al 100% a esta meta.</a:t>
            </a:r>
          </a:p>
          <a:p>
            <a:pPr algn="just"/>
            <a:endParaRPr lang="es-MX" sz="1200" dirty="0" smtClean="0">
              <a:latin typeface="EurekaSans-Light" pitchFamily="34" charset="0"/>
            </a:endParaRPr>
          </a:p>
          <a:p>
            <a:pPr algn="just"/>
            <a:r>
              <a:rPr lang="es-MX" sz="1200" b="1" dirty="0" smtClean="0">
                <a:latin typeface="EurekaSans-Light" pitchFamily="34" charset="0"/>
              </a:rPr>
              <a:t>Meta 30.</a:t>
            </a:r>
            <a:endParaRPr lang="es-MX" sz="1200" dirty="0" smtClean="0">
              <a:latin typeface="EurekaSans-Light" pitchFamily="34" charset="0"/>
            </a:endParaRPr>
          </a:p>
          <a:p>
            <a:pPr algn="just"/>
            <a:r>
              <a:rPr lang="es-MX" sz="1200" dirty="0" smtClean="0">
                <a:latin typeface="EurekaSans-Light" pitchFamily="34" charset="0"/>
              </a:rPr>
              <a:t>En el 2009, lograr que el 97% de los profesores participen en eventos de formación docente y profesional.</a:t>
            </a:r>
          </a:p>
          <a:p>
            <a:pPr algn="just"/>
            <a:r>
              <a:rPr lang="es-MX" sz="1200" dirty="0" smtClean="0">
                <a:latin typeface="EurekaSans-Light" pitchFamily="34" charset="0"/>
              </a:rPr>
              <a:t> </a:t>
            </a:r>
          </a:p>
          <a:p>
            <a:pPr algn="just"/>
            <a:r>
              <a:rPr lang="es-MX" sz="1200" b="1" dirty="0" smtClean="0">
                <a:latin typeface="EurekaSans-Light" pitchFamily="34" charset="0"/>
              </a:rPr>
              <a:t>Alcance:</a:t>
            </a:r>
            <a:endParaRPr lang="es-MX" sz="1200" dirty="0" smtClean="0">
              <a:latin typeface="EurekaSans-Light" pitchFamily="34" charset="0"/>
            </a:endParaRPr>
          </a:p>
          <a:p>
            <a:pPr algn="just"/>
            <a:r>
              <a:rPr lang="es-MX" sz="1200" dirty="0" smtClean="0">
                <a:latin typeface="EurekaSans-Light" pitchFamily="34" charset="0"/>
              </a:rPr>
              <a:t>El enfoque basado en competencias nos exige que los docentes del Instituto se actualicen en sus conocimientos en las diferentes áreas y participen en los procesos de elaboración de los programas de estudio basado en competencias, por lo que han participado en el programa de formación docente o actualización profesional cuyo propósito fue capacitarlos para ejercer la práctica docente bajo este enfoque. En total se desarrollaron 14 talleres de capacitación a lo largo del 2009, los cuales se muestran en la siguiente tabla.</a:t>
            </a:r>
          </a:p>
        </p:txBody>
      </p:sp>
      <p:pic>
        <p:nvPicPr>
          <p:cNvPr id="16" name="3 Marcador de contenido" descr="cursos de actualizacion para  personaldel itt del 11 al 15 2010 014.jpg"/>
          <p:cNvPicPr>
            <a:picLocks noChangeAspect="1"/>
          </p:cNvPicPr>
          <p:nvPr/>
        </p:nvPicPr>
        <p:blipFill>
          <a:blip r:embed="rId6" cstate="print"/>
          <a:stretch>
            <a:fillRect/>
          </a:stretch>
        </p:blipFill>
        <p:spPr>
          <a:xfrm rot="614938">
            <a:off x="3295310" y="4630267"/>
            <a:ext cx="2588681" cy="1941511"/>
          </a:xfrm>
          <a:prstGeom prst="rect">
            <a:avLst/>
          </a:prstGeom>
          <a:effectLst>
            <a:softEdge rad="317500"/>
          </a:effectLst>
        </p:spPr>
      </p:pic>
      <p:pic>
        <p:nvPicPr>
          <p:cNvPr id="19" name="18 Imagen" descr="inauguracion del curso de ingles pmaestros 14 09 09 07.jpg"/>
          <p:cNvPicPr>
            <a:picLocks noChangeAspect="1"/>
          </p:cNvPicPr>
          <p:nvPr/>
        </p:nvPicPr>
        <p:blipFill>
          <a:blip r:embed="rId7" cstate="print"/>
          <a:stretch>
            <a:fillRect/>
          </a:stretch>
        </p:blipFill>
        <p:spPr>
          <a:xfrm rot="20699730">
            <a:off x="2943321" y="2595597"/>
            <a:ext cx="2857488" cy="2143116"/>
          </a:xfrm>
          <a:prstGeom prst="rect">
            <a:avLst/>
          </a:prstGeom>
          <a:effectLst>
            <a:softEdge rad="317500"/>
          </a:effectLst>
        </p:spPr>
      </p:pic>
      <p:pic>
        <p:nvPicPr>
          <p:cNvPr id="20" name="19 Imagen" descr="PICT0423.JPG"/>
          <p:cNvPicPr>
            <a:picLocks noChangeAspect="1"/>
          </p:cNvPicPr>
          <p:nvPr/>
        </p:nvPicPr>
        <p:blipFill>
          <a:blip r:embed="rId8" cstate="print"/>
          <a:stretch>
            <a:fillRect/>
          </a:stretch>
        </p:blipFill>
        <p:spPr>
          <a:xfrm rot="552943">
            <a:off x="3527951" y="957271"/>
            <a:ext cx="2279198" cy="1709399"/>
          </a:xfrm>
          <a:prstGeom prst="rect">
            <a:avLst/>
          </a:prstGeom>
          <a:effectLst>
            <a:softEdge rad="317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1086</TotalTime>
  <Words>2499</Words>
  <Application>Microsoft Office PowerPoint</Application>
  <PresentationFormat>Presentación en pantalla (4:3)</PresentationFormat>
  <Paragraphs>837</Paragraphs>
  <Slides>29</Slides>
  <Notes>0</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David Illana</dc:creator>
  <cp:lastModifiedBy>David Illana</cp:lastModifiedBy>
  <cp:revision>111</cp:revision>
  <dcterms:created xsi:type="dcterms:W3CDTF">2010-02-08T16:46:53Z</dcterms:created>
  <dcterms:modified xsi:type="dcterms:W3CDTF">2010-02-15T15:57:54Z</dcterms:modified>
</cp:coreProperties>
</file>